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6"/>
  </p:notesMasterIdLst>
  <p:sldIdLst>
    <p:sldId id="388" r:id="rId2"/>
    <p:sldId id="389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72" r:id="rId42"/>
    <p:sldId id="288" r:id="rId43"/>
    <p:sldId id="289" r:id="rId44"/>
    <p:sldId id="291" r:id="rId45"/>
    <p:sldId id="371" r:id="rId46"/>
    <p:sldId id="290" r:id="rId47"/>
    <p:sldId id="292" r:id="rId48"/>
    <p:sldId id="370" r:id="rId49"/>
    <p:sldId id="304" r:id="rId50"/>
    <p:sldId id="306" r:id="rId51"/>
    <p:sldId id="369" r:id="rId52"/>
    <p:sldId id="313" r:id="rId53"/>
    <p:sldId id="373" r:id="rId54"/>
    <p:sldId id="367" r:id="rId55"/>
    <p:sldId id="325" r:id="rId56"/>
    <p:sldId id="368" r:id="rId57"/>
    <p:sldId id="295" r:id="rId58"/>
    <p:sldId id="296" r:id="rId59"/>
    <p:sldId id="297" r:id="rId60"/>
    <p:sldId id="298" r:id="rId61"/>
    <p:sldId id="299" r:id="rId62"/>
    <p:sldId id="310" r:id="rId63"/>
    <p:sldId id="300" r:id="rId64"/>
    <p:sldId id="301" r:id="rId65"/>
  </p:sldIdLst>
  <p:sldSz cx="12192000" cy="6858000"/>
  <p:notesSz cx="6858000" cy="9144000"/>
  <p:embeddedFontLst>
    <p:embeddedFont>
      <p:font typeface="Comfortaa" panose="00000500000000000000" pitchFamily="2" charset="0"/>
      <p:regular r:id="rId67"/>
      <p:bold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andara" panose="020E0502030303020204" pitchFamily="34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faele ceruso" initials="rc" lastIdx="1" clrIdx="0">
    <p:extLst>
      <p:ext uri="{19B8F6BF-5375-455C-9EA6-DF929625EA0E}">
        <p15:presenceInfo xmlns:p15="http://schemas.microsoft.com/office/powerpoint/2012/main" userId="05f74a6e00deb4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EE6026-579E-4132-9B2E-D130C4F9CABD}">
  <a:tblStyle styleId="{EFEE6026-579E-4132-9B2E-D130C4F9CAB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rgbClr val="4F81BD">
              <a:alpha val="20000"/>
            </a:srgb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4F81BD">
              <a:alpha val="20000"/>
            </a:srgb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7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latin typeface="Comfortaa" panose="020F0603070000060003" pitchFamily="34" charset="0"/>
              </a:rPr>
              <a:t>Tempi </a:t>
            </a:r>
            <a:r>
              <a:rPr lang="it-IT" dirty="0" err="1">
                <a:latin typeface="Comfortaa" panose="020F0603070000060003" pitchFamily="34" charset="0"/>
              </a:rPr>
              <a:t>echocardiogram</a:t>
            </a:r>
            <a:endParaRPr lang="it-IT" dirty="0">
              <a:latin typeface="Comfortaa" panose="020F06030700000600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195826303506364"/>
          <c:y val="0.15457883953767057"/>
          <c:w val="0.88041736964936357"/>
          <c:h val="0.6031731673689229"/>
        </c:manualLayout>
      </c:layout>
      <c:lineChart>
        <c:grouping val="standard"/>
        <c:varyColors val="0"/>
        <c:ser>
          <c:idx val="1"/>
          <c:order val="0"/>
          <c:tx>
            <c:strRef>
              <c:f>Foglio1!$C$1</c:f>
              <c:strCache>
                <c:ptCount val="1"/>
                <c:pt idx="0">
                  <c:v>ConPruning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Foglio1!$A$2:$A$5</c:f>
              <c:strCache>
                <c:ptCount val="4"/>
                <c:pt idx="0">
                  <c:v>#Thread = 1</c:v>
                </c:pt>
                <c:pt idx="1">
                  <c:v>#Thread = 2</c:v>
                </c:pt>
                <c:pt idx="2">
                  <c:v>#Thread = 3</c:v>
                </c:pt>
                <c:pt idx="3">
                  <c:v>#Thread = 7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350</c:v>
                </c:pt>
                <c:pt idx="1">
                  <c:v>325</c:v>
                </c:pt>
                <c:pt idx="2">
                  <c:v>300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AC-474B-9B8C-AECEFA3EE657}"/>
            </c:ext>
          </c:extLst>
        </c:ser>
        <c:ser>
          <c:idx val="0"/>
          <c:order val="3"/>
          <c:tx>
            <c:strRef>
              <c:f>Foglio1!$B$1</c:f>
              <c:strCache>
                <c:ptCount val="1"/>
                <c:pt idx="0">
                  <c:v>SenzaPruning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Foglio1!$A$2:$A$5</c:f>
              <c:strCache>
                <c:ptCount val="4"/>
                <c:pt idx="0">
                  <c:v>#Thread = 1</c:v>
                </c:pt>
                <c:pt idx="1">
                  <c:v>#Thread = 2</c:v>
                </c:pt>
                <c:pt idx="2">
                  <c:v>#Thread = 3</c:v>
                </c:pt>
                <c:pt idx="3">
                  <c:v>#Thread = 7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450</c:v>
                </c:pt>
                <c:pt idx="1">
                  <c:v>420</c:v>
                </c:pt>
                <c:pt idx="2">
                  <c:v>404</c:v>
                </c:pt>
                <c:pt idx="3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AC-474B-9B8C-AECEFA3EE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47935"/>
        <c:axId val="2060781103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v>ConPruning</c:v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Lit>
                    <c:formatCode>General</c:formatCode>
                    <c:ptCount val="1"/>
                    <c:pt idx="0">
                      <c:v>3</c:v>
                    </c:pt>
                  </c:numLit>
                </c:val>
                <c:smooth val="0"/>
                <c:extLst>
                  <c:ext xmlns:c16="http://schemas.microsoft.com/office/drawing/2014/chart" uri="{C3380CC4-5D6E-409C-BE32-E72D297353CC}">
                    <c16:uniqueId val="{00000002-7EAC-474B-9B8C-AECEFA3EE657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v>SenzaPruning</c:v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Lit>
                    <c:formatCode>General</c:formatCode>
                    <c:ptCount val="1"/>
                    <c:pt idx="0">
                      <c:v>4</c:v>
                    </c:pt>
                  </c:numLit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EAC-474B-9B8C-AECEFA3EE657}"/>
                  </c:ext>
                </c:extLst>
              </c15:ser>
            </c15:filteredLineSeries>
          </c:ext>
        </c:extLst>
      </c:lineChart>
      <c:catAx>
        <c:axId val="24847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60781103"/>
        <c:crosses val="autoZero"/>
        <c:auto val="1"/>
        <c:lblAlgn val="ctr"/>
        <c:lblOffset val="100"/>
        <c:noMultiLvlLbl val="0"/>
      </c:catAx>
      <c:valAx>
        <c:axId val="206078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 dirty="0"/>
                  <a:t>Tempi (s)</a:t>
                </a:r>
              </a:p>
            </c:rich>
          </c:tx>
          <c:layout>
            <c:manualLayout>
              <c:xMode val="edge"/>
              <c:yMode val="edge"/>
              <c:x val="7.2772033378494761E-3"/>
              <c:y val="0.309743966394783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4793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526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73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997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45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292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07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329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7746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676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99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87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695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26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43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27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046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960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424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196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813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976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35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505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75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948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655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97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421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561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017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346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343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468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08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295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6155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075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194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266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291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480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25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8848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3999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1925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3537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0297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5990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9303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0182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8395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6964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11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9685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1165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6968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4871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9343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9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91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43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79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1_Titolo e testo vertica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2" y="1956599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1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it-IT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48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testazione sezion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1" y="170974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1" y="458947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nfron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to con didascali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25398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507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magine con didascali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olo e testo vertica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D0CEC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0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tags" Target="../tags/tag3.xml"/><Relationship Id="rId16" Type="http://schemas.openxmlformats.org/officeDocument/2006/relationships/image" Target="../media/image44.png"/><Relationship Id="rId1" Type="http://schemas.openxmlformats.org/officeDocument/2006/relationships/tags" Target="../tags/tag2.xml"/><Relationship Id="rId6" Type="http://schemas.openxmlformats.org/officeDocument/2006/relationships/notesSlide" Target="../notesSlides/notesSlide46.xml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tags" Target="../tags/tag5.xml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8.xml"/><Relationship Id="rId7" Type="http://schemas.openxmlformats.org/officeDocument/2006/relationships/image" Target="../media/image1.png"/><Relationship Id="rId12" Type="http://schemas.openxmlformats.org/officeDocument/2006/relationships/image" Target="../media/image5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11" Type="http://schemas.openxmlformats.org/officeDocument/2006/relationships/image" Target="../media/image46.png"/><Relationship Id="rId5" Type="http://schemas.openxmlformats.org/officeDocument/2006/relationships/notesSlide" Target="../notesSlides/notesSlide47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tags" Target="../tags/tag11.xml"/><Relationship Id="rId21" Type="http://schemas.openxmlformats.org/officeDocument/2006/relationships/image" Target="../media/image59.png"/><Relationship Id="rId7" Type="http://schemas.openxmlformats.org/officeDocument/2006/relationships/tags" Target="../tags/tag15.xml"/><Relationship Id="rId12" Type="http://schemas.openxmlformats.org/officeDocument/2006/relationships/image" Target="../media/image2.png"/><Relationship Id="rId17" Type="http://schemas.openxmlformats.org/officeDocument/2006/relationships/image" Target="../media/image54.png"/><Relationship Id="rId2" Type="http://schemas.openxmlformats.org/officeDocument/2006/relationships/tags" Target="../tags/tag10.xml"/><Relationship Id="rId16" Type="http://schemas.openxmlformats.org/officeDocument/2006/relationships/image" Target="../media/image55.png"/><Relationship Id="rId20" Type="http://schemas.openxmlformats.org/officeDocument/2006/relationships/image" Target="../media/image58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.png"/><Relationship Id="rId24" Type="http://schemas.openxmlformats.org/officeDocument/2006/relationships/image" Target="../media/image45.png"/><Relationship Id="rId5" Type="http://schemas.openxmlformats.org/officeDocument/2006/relationships/tags" Target="../tags/tag13.xml"/><Relationship Id="rId15" Type="http://schemas.openxmlformats.org/officeDocument/2006/relationships/image" Target="../media/image51.png"/><Relationship Id="rId23" Type="http://schemas.openxmlformats.org/officeDocument/2006/relationships/image" Target="../media/image61.png"/><Relationship Id="rId10" Type="http://schemas.openxmlformats.org/officeDocument/2006/relationships/notesSlide" Target="../notesSlides/notesSlide49.xml"/><Relationship Id="rId19" Type="http://schemas.openxmlformats.org/officeDocument/2006/relationships/image" Target="../media/image57.pn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63.png"/><Relationship Id="rId18" Type="http://schemas.openxmlformats.org/officeDocument/2006/relationships/image" Target="../media/image62.png"/><Relationship Id="rId3" Type="http://schemas.openxmlformats.org/officeDocument/2006/relationships/tags" Target="../tags/tag19.xml"/><Relationship Id="rId21" Type="http://schemas.openxmlformats.org/officeDocument/2006/relationships/image" Target="../media/image59.png"/><Relationship Id="rId7" Type="http://schemas.openxmlformats.org/officeDocument/2006/relationships/tags" Target="../tags/tag23.xml"/><Relationship Id="rId17" Type="http://schemas.openxmlformats.org/officeDocument/2006/relationships/image" Target="../media/image54.png"/><Relationship Id="rId25" Type="http://schemas.openxmlformats.org/officeDocument/2006/relationships/image" Target="../media/image1.png"/><Relationship Id="rId2" Type="http://schemas.openxmlformats.org/officeDocument/2006/relationships/tags" Target="../tags/tag18.xml"/><Relationship Id="rId16" Type="http://schemas.openxmlformats.org/officeDocument/2006/relationships/image" Target="../media/image64.png"/><Relationship Id="rId20" Type="http://schemas.openxmlformats.org/officeDocument/2006/relationships/image" Target="../media/image58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.png"/><Relationship Id="rId24" Type="http://schemas.openxmlformats.org/officeDocument/2006/relationships/image" Target="../media/image52.png"/><Relationship Id="rId5" Type="http://schemas.openxmlformats.org/officeDocument/2006/relationships/tags" Target="../tags/tag21.xml"/><Relationship Id="rId15" Type="http://schemas.openxmlformats.org/officeDocument/2006/relationships/image" Target="../media/image51.png"/><Relationship Id="rId23" Type="http://schemas.openxmlformats.org/officeDocument/2006/relationships/image" Target="../media/image65.png"/><Relationship Id="rId10" Type="http://schemas.openxmlformats.org/officeDocument/2006/relationships/notesSlide" Target="../notesSlides/notesSlide50.xml"/><Relationship Id="rId19" Type="http://schemas.openxmlformats.org/officeDocument/2006/relationships/image" Target="../media/image57.png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1.png"/><Relationship Id="rId2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6308" y="952501"/>
            <a:ext cx="7873999" cy="5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14300" y="533400"/>
            <a:ext cx="6400800" cy="175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3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 algoritmo per l’inferenza di dipendenze funzionali rilassate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66700" y="4558310"/>
            <a:ext cx="5448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Primo relatore: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Prof. Vincenzo Deufemia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66700" y="2706175"/>
            <a:ext cx="54483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Candidati: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Luigi Durso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Raffaele Ceruso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Giovanni Leo 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200025" y="5394008"/>
            <a:ext cx="5448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Secondo relatore: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Dott.ssa Loredana Caruccio</a:t>
            </a:r>
          </a:p>
        </p:txBody>
      </p:sp>
    </p:spTree>
    <p:extLst>
      <p:ext uri="{BB962C8B-B14F-4D97-AF65-F5344CB8AC3E}">
        <p14:creationId xmlns:p14="http://schemas.microsoft.com/office/powerpoint/2010/main" val="39905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Dipendenze funzionali rilassate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526275" y="1682275"/>
            <a:ext cx="5667900" cy="189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dipendenze funzionali rilassate (RFD)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sono una generalizzazione di quelle canoniche.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Introduzione concetto di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similarità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75" y="3762037"/>
            <a:ext cx="3674249" cy="436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Shape 172"/>
          <p:cNvGraphicFramePr/>
          <p:nvPr/>
        </p:nvGraphicFramePr>
        <p:xfrm>
          <a:off x="5680093" y="2705222"/>
          <a:ext cx="6072225" cy="1854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ZipCode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NYC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11230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Brooklyn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5374" y="5198599"/>
            <a:ext cx="4583400" cy="5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5680100" y="3076075"/>
            <a:ext cx="1993800" cy="74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7704175" y="3076075"/>
            <a:ext cx="4048200" cy="74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6" name="Shape 176"/>
          <p:cNvCxnSpPr>
            <a:stCxn id="174" idx="0"/>
            <a:endCxn id="177" idx="2"/>
          </p:cNvCxnSpPr>
          <p:nvPr/>
        </p:nvCxnSpPr>
        <p:spPr>
          <a:xfrm rot="10800000" flipH="1">
            <a:off x="6677000" y="2225275"/>
            <a:ext cx="874200" cy="85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8" name="Shape 178"/>
          <p:cNvCxnSpPr>
            <a:stCxn id="175" idx="0"/>
            <a:endCxn id="179" idx="2"/>
          </p:cNvCxnSpPr>
          <p:nvPr/>
        </p:nvCxnSpPr>
        <p:spPr>
          <a:xfrm rot="10800000" flipH="1">
            <a:off x="9728275" y="2225275"/>
            <a:ext cx="199800" cy="850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7" name="Shape 177"/>
          <p:cNvSpPr txBox="1"/>
          <p:nvPr/>
        </p:nvSpPr>
        <p:spPr>
          <a:xfrm>
            <a:off x="7122950" y="1789150"/>
            <a:ext cx="8565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RHS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9561350" y="1789150"/>
            <a:ext cx="733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LHS</a:t>
            </a:r>
          </a:p>
        </p:txBody>
      </p:sp>
    </p:spTree>
    <p:extLst>
      <p:ext uri="{BB962C8B-B14F-4D97-AF65-F5344CB8AC3E}">
        <p14:creationId xmlns:p14="http://schemas.microsoft.com/office/powerpoint/2010/main" val="273324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Scoperta RFD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526275" y="1682275"/>
            <a:ext cx="5667900" cy="22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La scoperta delle RFD è la ricerca di tutte le tuple che, essendo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simili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sugli attributi del lato sinistro (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LHS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) della dipendenza, sono simili anche sugli attributi sulla parte destra (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RHS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).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518" y="1977463"/>
            <a:ext cx="3949249" cy="282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60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Calcolo matrice delle distanze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Funzioni di distanza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22068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Calcolo matrice delle distanze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26275" y="1682275"/>
            <a:ext cx="5667900" cy="135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Il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primo passo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per l’algoritmo sarà il calcolo della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per ogni coppia di pattern del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dataset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dato in input.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363" y="1938150"/>
            <a:ext cx="4699325" cy="264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9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Funzioni di distanza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26275" y="1682275"/>
            <a:ext cx="5667900" cy="264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l'eterogeneità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dei campi abbiamo bisogno di più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funzioni di distanza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Interi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: Distanza euclidea monodimensionale.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Stringhe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: Distanza di Levenshtein.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Date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: Distanza in giorni.</a:t>
            </a:r>
          </a:p>
        </p:txBody>
      </p:sp>
      <p:pic>
        <p:nvPicPr>
          <p:cNvPr id="7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363" y="1938150"/>
            <a:ext cx="4699325" cy="264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0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22" name="Shape 222"/>
          <p:cNvGraphicFramePr/>
          <p:nvPr/>
        </p:nvGraphicFramePr>
        <p:xfrm>
          <a:off x="344110" y="2035001"/>
          <a:ext cx="4991175" cy="2500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Robert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Claire Green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Jason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John Stewart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 J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3" name="Shape 223"/>
          <p:cNvGraphicFramePr/>
          <p:nvPr/>
        </p:nvGraphicFramePr>
        <p:xfrm>
          <a:off x="5637010" y="967542"/>
          <a:ext cx="6195825" cy="49181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24" name="Shape 224"/>
          <p:cNvSpPr txBox="1"/>
          <p:nvPr/>
        </p:nvSpPr>
        <p:spPr>
          <a:xfrm>
            <a:off x="344100" y="1602050"/>
            <a:ext cx="10572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Dataset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5637000" y="552925"/>
            <a:ext cx="22992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</p:txBody>
      </p:sp>
    </p:spTree>
    <p:extLst>
      <p:ext uri="{BB962C8B-B14F-4D97-AF65-F5344CB8AC3E}">
        <p14:creationId xmlns:p14="http://schemas.microsoft.com/office/powerpoint/2010/main" val="289652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Dominanza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41139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526275" y="1682275"/>
            <a:ext cx="5667900" cy="375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Avremo come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input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la precedentemente calcolata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DM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con uno specifico campo che comporrà l’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RHS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Tale matrice sarà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ordinata e suddivisa per valori uguali </a:t>
            </a:r>
            <a:r>
              <a:rPr lang="it-IT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secondo l’ RHS individuato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Al termine otterremo gli insiemi contenenti i pattern che hanno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superato il feasibility test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</p:txBody>
      </p:sp>
      <p:graphicFrame>
        <p:nvGraphicFramePr>
          <p:cNvPr id="242" name="Shape 242"/>
          <p:cNvGraphicFramePr/>
          <p:nvPr/>
        </p:nvGraphicFramePr>
        <p:xfrm>
          <a:off x="6238210" y="1682279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43" name="Shape 243"/>
          <p:cNvSpPr txBox="1"/>
          <p:nvPr/>
        </p:nvSpPr>
        <p:spPr>
          <a:xfrm>
            <a:off x="6238200" y="1178875"/>
            <a:ext cx="5667900" cy="38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b="1">
                <a:latin typeface="Comfortaa"/>
                <a:ea typeface="Comfortaa"/>
                <a:cs typeface="Comfortaa"/>
                <a:sym typeface="Comfortaa"/>
              </a:rPr>
              <a:t>DM ordinata e clusterizzata per RHS=ExecutionDate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7231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Dominanza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526275" y="1682275"/>
            <a:ext cx="5667900" cy="353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Concetto di intelligenza artificiale.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Dati due vettori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x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y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n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elementi: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x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domina strettamente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y se e solo se:</a:t>
            </a: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52" name="Shape 252"/>
          <p:cNvGraphicFramePr/>
          <p:nvPr/>
        </p:nvGraphicFramePr>
        <p:xfrm>
          <a:off x="6238210" y="1682279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53" name="Shape 253"/>
          <p:cNvSpPr txBox="1"/>
          <p:nvPr/>
        </p:nvSpPr>
        <p:spPr>
          <a:xfrm>
            <a:off x="6238200" y="1178875"/>
            <a:ext cx="5667900" cy="38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b="1">
                <a:latin typeface="Comfortaa"/>
                <a:ea typeface="Comfortaa"/>
                <a:cs typeface="Comfortaa"/>
                <a:sym typeface="Comfortaa"/>
              </a:rPr>
              <a:t>Esempio di dominanza:  (1,4) DOMINA (3,4)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50" y="3770400"/>
            <a:ext cx="3694250" cy="31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62" name="Shape 262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63" name="Shape 263"/>
          <p:cNvSpPr txBox="1"/>
          <p:nvPr/>
        </p:nvSpPr>
        <p:spPr>
          <a:xfrm>
            <a:off x="2587925" y="5362575"/>
            <a:ext cx="14910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688125" y="544450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5" name="Shape 265"/>
          <p:cNvCxnSpPr>
            <a:stCxn id="264" idx="1"/>
            <a:endCxn id="263" idx="3"/>
          </p:cNvCxnSpPr>
          <p:nvPr/>
        </p:nvCxnSpPr>
        <p:spPr>
          <a:xfrm rot="10800000">
            <a:off x="4078925" y="5555650"/>
            <a:ext cx="1609200" cy="27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587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4291012" y="332570"/>
            <a:ext cx="38481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Luigi Durso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t="13753" b="13746"/>
          <a:stretch/>
        </p:blipFill>
        <p:spPr>
          <a:xfrm>
            <a:off x="10146200" y="4913325"/>
            <a:ext cx="1653600" cy="1653600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97" name="Shape 97"/>
          <p:cNvSpPr/>
          <p:nvPr/>
        </p:nvSpPr>
        <p:spPr>
          <a:xfrm>
            <a:off x="5601000" y="1281650"/>
            <a:ext cx="1620600" cy="243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25" y="1327250"/>
            <a:ext cx="8977625" cy="5288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24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73" name="Shape 273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74" name="Shape 274"/>
          <p:cNvSpPr txBox="1"/>
          <p:nvPr/>
        </p:nvSpPr>
        <p:spPr>
          <a:xfrm>
            <a:off x="2655700" y="5362575"/>
            <a:ext cx="14232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688150" y="516695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76" name="Shape 276"/>
          <p:cNvCxnSpPr>
            <a:stCxn id="275" idx="1"/>
            <a:endCxn id="274" idx="3"/>
          </p:cNvCxnSpPr>
          <p:nvPr/>
        </p:nvCxnSpPr>
        <p:spPr>
          <a:xfrm flipH="1">
            <a:off x="4078950" y="5305700"/>
            <a:ext cx="1609200" cy="24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7" name="Shape 277"/>
          <p:cNvSpPr txBox="1"/>
          <p:nvPr/>
        </p:nvSpPr>
        <p:spPr>
          <a:xfrm>
            <a:off x="2150450" y="4780850"/>
            <a:ext cx="23721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&lt;1,6&gt; Domina &lt;3,6&gt;</a:t>
            </a:r>
          </a:p>
        </p:txBody>
      </p:sp>
    </p:spTree>
    <p:extLst>
      <p:ext uri="{BB962C8B-B14F-4D97-AF65-F5344CB8AC3E}">
        <p14:creationId xmlns:p14="http://schemas.microsoft.com/office/powerpoint/2010/main" val="8833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85" name="Shape 285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86" name="Shape 286"/>
          <p:cNvSpPr txBox="1"/>
          <p:nvPr/>
        </p:nvSpPr>
        <p:spPr>
          <a:xfrm>
            <a:off x="2483175" y="5362575"/>
            <a:ext cx="15960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688125" y="488940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8" name="Shape 288"/>
          <p:cNvCxnSpPr>
            <a:stCxn id="287" idx="1"/>
            <a:endCxn id="289" idx="3"/>
          </p:cNvCxnSpPr>
          <p:nvPr/>
        </p:nvCxnSpPr>
        <p:spPr>
          <a:xfrm flipH="1">
            <a:off x="4547225" y="5028150"/>
            <a:ext cx="1140900" cy="19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9" name="Shape 289"/>
          <p:cNvSpPr txBox="1"/>
          <p:nvPr/>
        </p:nvSpPr>
        <p:spPr>
          <a:xfrm>
            <a:off x="2483175" y="5028150"/>
            <a:ext cx="20640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3350" y="3253400"/>
            <a:ext cx="4375200" cy="163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C7 inizializzato come C8.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Siccome &lt;2,6&gt; non domina &lt;3,6&gt; e viceversa, entrambi sono nell’insieme.</a:t>
            </a:r>
          </a:p>
        </p:txBody>
      </p:sp>
    </p:spTree>
    <p:extLst>
      <p:ext uri="{BB962C8B-B14F-4D97-AF65-F5344CB8AC3E}">
        <p14:creationId xmlns:p14="http://schemas.microsoft.com/office/powerpoint/2010/main" val="32884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98" name="Shape 298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99" name="Shape 299"/>
          <p:cNvSpPr txBox="1"/>
          <p:nvPr/>
        </p:nvSpPr>
        <p:spPr>
          <a:xfrm>
            <a:off x="2316875" y="5362575"/>
            <a:ext cx="17622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5688150" y="461185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1" name="Shape 301"/>
          <p:cNvCxnSpPr>
            <a:stCxn id="300" idx="1"/>
            <a:endCxn id="302" idx="3"/>
          </p:cNvCxnSpPr>
          <p:nvPr/>
        </p:nvCxnSpPr>
        <p:spPr>
          <a:xfrm flipH="1">
            <a:off x="4547250" y="4750600"/>
            <a:ext cx="1140900" cy="12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2316875" y="5028150"/>
            <a:ext cx="22305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985875" y="2316800"/>
            <a:ext cx="4140900" cy="17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C6 inizializzato come C7.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&lt;3,6&gt; eliminato perché domina &lt;3,5&gt;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Inserito &lt;3,5&gt;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2316800" y="4679025"/>
            <a:ext cx="22305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</p:spTree>
    <p:extLst>
      <p:ext uri="{BB962C8B-B14F-4D97-AF65-F5344CB8AC3E}">
        <p14:creationId xmlns:p14="http://schemas.microsoft.com/office/powerpoint/2010/main" val="202002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12" name="Shape 312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13" name="Shape 313"/>
          <p:cNvSpPr txBox="1"/>
          <p:nvPr/>
        </p:nvSpPr>
        <p:spPr>
          <a:xfrm>
            <a:off x="2279900" y="5362575"/>
            <a:ext cx="17991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</p:txBody>
      </p:sp>
      <p:sp>
        <p:nvSpPr>
          <p:cNvPr id="314" name="Shape 314"/>
          <p:cNvSpPr/>
          <p:nvPr/>
        </p:nvSpPr>
        <p:spPr>
          <a:xfrm>
            <a:off x="5688150" y="433430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5" name="Shape 315"/>
          <p:cNvCxnSpPr>
            <a:stCxn id="314" idx="1"/>
            <a:endCxn id="316" idx="3"/>
          </p:cNvCxnSpPr>
          <p:nvPr/>
        </p:nvCxnSpPr>
        <p:spPr>
          <a:xfrm flipH="1">
            <a:off x="4547250" y="4473050"/>
            <a:ext cx="1140900" cy="126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7" name="Shape 317"/>
          <p:cNvSpPr txBox="1"/>
          <p:nvPr/>
        </p:nvSpPr>
        <p:spPr>
          <a:xfrm>
            <a:off x="2279900" y="5028150"/>
            <a:ext cx="2267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998200" y="3592275"/>
            <a:ext cx="4128600" cy="46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&lt;1,5&gt; non inserito perché domina &lt;3,5&gt;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2279900" y="4679025"/>
            <a:ext cx="2267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2279850" y="4406275"/>
            <a:ext cx="2267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</p:spTree>
    <p:extLst>
      <p:ext uri="{BB962C8B-B14F-4D97-AF65-F5344CB8AC3E}">
        <p14:creationId xmlns:p14="http://schemas.microsoft.com/office/powerpoint/2010/main" val="349354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27" name="Shape 327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28" name="Shape 328"/>
          <p:cNvSpPr txBox="1"/>
          <p:nvPr/>
        </p:nvSpPr>
        <p:spPr>
          <a:xfrm>
            <a:off x="2117901" y="5362575"/>
            <a:ext cx="19611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2117600" y="5028150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022875" y="1324949"/>
            <a:ext cx="4128300" cy="49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Si arriva a C0 e si termina.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117600" y="467902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2117600" y="440627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2117600" y="405667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C5={&lt;2,6&gt;,&lt;3,5&gt;}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2117900" y="3784400"/>
            <a:ext cx="2768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C5={&lt;2,6&gt;,&lt;3,5&gt;,&lt;2,5&gt;}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2117600" y="3398300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C3={&lt;3,5&gt;,&lt;4,5&gt;}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2117725" y="316692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C3={&lt;3,5&gt;,&lt;4,5&gt;}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2117725" y="2836600"/>
            <a:ext cx="28425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C2={&lt;3,5&gt;,&lt;4,5&gt;,&lt;5,6&gt;}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2117900" y="2599525"/>
            <a:ext cx="32736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C2={&lt;3,5&gt;,&lt;4,5&gt;,&lt;5,6&gt;,&lt;2,4&gt;}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117900" y="2172900"/>
            <a:ext cx="32736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C1={&lt;3,5&gt;,&lt;4,5&gt;,&lt;5,6&gt;,&lt;2,4&gt;}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2117725" y="1927575"/>
            <a:ext cx="32736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C1={&lt;3,5&gt;,&lt;4,5&gt;,&lt;5,6&gt;,&lt;2,4&gt;}</a:t>
            </a:r>
          </a:p>
        </p:txBody>
      </p:sp>
    </p:spTree>
    <p:extLst>
      <p:ext uri="{BB962C8B-B14F-4D97-AF65-F5344CB8AC3E}">
        <p14:creationId xmlns:p14="http://schemas.microsoft.com/office/powerpoint/2010/main" val="20954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48" name="Shape 348"/>
          <p:cNvGraphicFramePr/>
          <p:nvPr/>
        </p:nvGraphicFramePr>
        <p:xfrm>
          <a:off x="4077285" y="1253529"/>
          <a:ext cx="6011025" cy="4601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6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ClusterID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9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6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12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6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14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49" name="Shape 349"/>
          <p:cNvSpPr txBox="1"/>
          <p:nvPr/>
        </p:nvSpPr>
        <p:spPr>
          <a:xfrm>
            <a:off x="526275" y="1694625"/>
            <a:ext cx="3811500" cy="44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Output finale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della nostra fase.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14890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875" y="2076720"/>
            <a:ext cx="6284126" cy="3550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hape 493"/>
          <p:cNvSpPr txBox="1"/>
          <p:nvPr/>
        </p:nvSpPr>
        <p:spPr>
          <a:xfrm>
            <a:off x="0" y="460044"/>
            <a:ext cx="12192000" cy="16166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it-IT" sz="7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6765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200526" y="-72999"/>
            <a:ext cx="8343900" cy="69310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3602830" y="372354"/>
            <a:ext cx="5224463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8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Raffaele Ceruso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7498" y="5116749"/>
            <a:ext cx="1494979" cy="1387871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5DFBC5C-D839-46C3-BB4B-037E482EF95C}"/>
              </a:ext>
            </a:extLst>
          </p:cNvPr>
          <p:cNvSpPr/>
          <p:nvPr/>
        </p:nvSpPr>
        <p:spPr>
          <a:xfrm>
            <a:off x="5847764" y="4089933"/>
            <a:ext cx="1916350" cy="1272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8" descr="https://lh3.googleusercontent.com/aTaADNgNnRhlcVAticBynUer0-5Uq8MhJwU4H2qE2GVL9mCcy8MV8LBrEPqzDmWdT2sNULNZ-0pgLpV5YXoySqgaR1mmO3Ot1vpvKLUAeIM4BfLpz3WjJJI2aev7d9w1pmoWEz8Y0sE">
            <a:extLst>
              <a:ext uri="{FF2B5EF4-FFF2-40B4-BE49-F238E27FC236}">
                <a16:creationId xmlns:a16="http://schemas.microsoft.com/office/drawing/2014/main" id="{CF0052CF-2E2C-4EE2-AEC3-A2353B04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21" y="1400782"/>
            <a:ext cx="8258175" cy="52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9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C519F686-85FD-44C7-AEA5-CEAFCF0813F6}"/>
              </a:ext>
            </a:extLst>
          </p:cNvPr>
          <p:cNvSpPr txBox="1"/>
          <p:nvPr/>
        </p:nvSpPr>
        <p:spPr>
          <a:xfrm>
            <a:off x="523375" y="1369900"/>
            <a:ext cx="86154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/>
            </a:pPr>
            <a:r>
              <a:rPr lang="it-IT" sz="1800" dirty="0" err="1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Minimality</a:t>
            </a:r>
            <a:endParaRPr lang="it-IT" sz="1800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Shape 105">
            <a:extLst>
              <a:ext uri="{FF2B5EF4-FFF2-40B4-BE49-F238E27FC236}">
                <a16:creationId xmlns:a16="http://schemas.microsoft.com/office/drawing/2014/main" id="{EB7F3D39-3C82-4961-9016-C2F9E85761C5}"/>
              </a:ext>
            </a:extLst>
          </p:cNvPr>
          <p:cNvSpPr txBox="1"/>
          <p:nvPr/>
        </p:nvSpPr>
        <p:spPr>
          <a:xfrm>
            <a:off x="947275" y="1876299"/>
            <a:ext cx="8615400" cy="1495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lphaLcParenR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Inizializzazione</a:t>
            </a:r>
          </a:p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lphaLcParenR"/>
            </a:pPr>
            <a:r>
              <a:rPr lang="it-IT" sz="1800" dirty="0" err="1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Ottimalità</a:t>
            </a:r>
            <a:endParaRPr lang="it-IT" sz="1800" dirty="0">
              <a:solidFill>
                <a:schemeClr val="tx2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lphaLcParenR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Miglioramenti</a:t>
            </a:r>
          </a:p>
        </p:txBody>
      </p:sp>
      <p:sp>
        <p:nvSpPr>
          <p:cNvPr id="9" name="Shape 105">
            <a:extLst>
              <a:ext uri="{FF2B5EF4-FFF2-40B4-BE49-F238E27FC236}">
                <a16:creationId xmlns:a16="http://schemas.microsoft.com/office/drawing/2014/main" id="{FE2D6619-24E3-49F2-BE2B-67AB14B775FB}"/>
              </a:ext>
            </a:extLst>
          </p:cNvPr>
          <p:cNvSpPr txBox="1"/>
          <p:nvPr/>
        </p:nvSpPr>
        <p:spPr>
          <a:xfrm>
            <a:off x="523375" y="3265099"/>
            <a:ext cx="8615400" cy="14954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 startAt="2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 startAt="2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Comparazione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 startAt="2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062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Minimality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749" y="124850"/>
            <a:ext cx="5180050" cy="64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738850" y="1482138"/>
            <a:ext cx="5369700" cy="61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Ricerca di pattern di pattern </a:t>
            </a:r>
            <a:r>
              <a:rPr lang="it-IT" sz="1800" b="1" dirty="0">
                <a:latin typeface="Comfortaa"/>
                <a:ea typeface="Comfortaa"/>
                <a:cs typeface="Comfortaa"/>
                <a:sym typeface="Comfortaa"/>
              </a:rPr>
              <a:t>ammissibili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e </a:t>
            </a:r>
            <a:r>
              <a:rPr lang="it-IT" sz="1800" b="1" dirty="0">
                <a:latin typeface="Comfortaa"/>
                <a:ea typeface="Comfortaa"/>
                <a:cs typeface="Comfortaa"/>
                <a:sym typeface="Comfortaa"/>
              </a:rPr>
              <a:t>minimali</a:t>
            </a:r>
            <a:r>
              <a:rPr lang="it-IT" sz="1800" dirty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Shape 274"/>
              <p:cNvSpPr txBox="1"/>
              <p:nvPr/>
            </p:nvSpPr>
            <p:spPr>
              <a:xfrm>
                <a:off x="738850" y="2442075"/>
                <a:ext cx="5209200" cy="81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457200" lvl="0" indent="-317500">
                  <a:buClr>
                    <a:schemeClr val="dk1"/>
                  </a:buClr>
                  <a:buSzPts val="1400"/>
                  <a:buChar char="-"/>
                </a:pPr>
                <a:r>
                  <a:rPr lang="it-IT" sz="1800" b="1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Ammissibile: 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Un sotto-pattern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𝑆𝐾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è ammissibile se quest'ultimo non domina rispetto a tutti gli altri nell'insieme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0" lvl="0" indent="-69850">
                  <a:spcBef>
                    <a:spcPts val="0"/>
                  </a:spcBef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it-IT" dirty="0">
                  <a:solidFill>
                    <a:schemeClr val="dk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4" name="Shape 2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0" y="2442075"/>
                <a:ext cx="5209200" cy="817200"/>
              </a:xfrm>
              <a:prstGeom prst="rect">
                <a:avLst/>
              </a:prstGeom>
              <a:blipFill>
                <a:blip r:embed="rId6"/>
                <a:stretch>
                  <a:fillRect b="-29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Shape 275"/>
              <p:cNvSpPr txBox="1"/>
              <p:nvPr/>
            </p:nvSpPr>
            <p:spPr>
              <a:xfrm>
                <a:off x="658600" y="3624000"/>
                <a:ext cx="5369700" cy="81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457200" lvl="0" indent="-317500">
                  <a:buClr>
                    <a:schemeClr val="dk1"/>
                  </a:buClr>
                  <a:buSzPts val="1400"/>
                  <a:buChar char="-"/>
                </a:pPr>
                <a:r>
                  <a:rPr lang="it-IT" sz="1800" b="1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Minimale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Un sotto-pattern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𝑆𝐾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è minimale se esiste almeno un sotto-pattern di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𝑆𝐾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che non è ammissibile</a:t>
                </a:r>
                <a:r>
                  <a:rPr lang="it-IT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>
                  <a:solidFill>
                    <a:schemeClr val="dk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5" name="Shape 2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00" y="3624000"/>
                <a:ext cx="5369700" cy="817200"/>
              </a:xfrm>
              <a:prstGeom prst="rect">
                <a:avLst/>
              </a:prstGeom>
              <a:blipFill>
                <a:blip r:embed="rId7"/>
                <a:stretch>
                  <a:fillRect r="-795" b="-2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2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4150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Minimality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Shape 283"/>
              <p:cNvSpPr txBox="1"/>
              <p:nvPr/>
            </p:nvSpPr>
            <p:spPr>
              <a:xfrm>
                <a:off x="738850" y="1234911"/>
                <a:ext cx="5357150" cy="488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Input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Per ogni RHS un certo numero di insiemi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(con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𝑖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,...,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).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8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Ogni 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è composto da pattern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(con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𝑗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=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</a:t>
                </a:r>
                <a:r>
                  <a:rPr lang="it-IT" sz="1800" dirty="0">
                    <a:ea typeface="Comfortaa"/>
                  </a:rPr>
                  <a:t>,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) sugli attributi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).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dirty="0">
                    <a:latin typeface="Comfortaa"/>
                    <a:ea typeface="Comfortaa"/>
                    <a:cs typeface="Comfortaa"/>
                    <a:sym typeface="Comfortaa"/>
                  </a:rPr>
                  <a:t>                        </a:t>
                </a:r>
                <a:r>
                  <a:rPr lang="it-IT" sz="1800" dirty="0" smtClean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Inizializzazione. 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omfortaa" panose="020F0603070000060003" pitchFamily="34" charset="0"/>
                  </a:rPr>
                  <a:t>Per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 panose="020F0603070000060003" pitchFamily="34" charset="0"/>
                  </a:rPr>
                  <a:t>in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/>
                  <a:t> </a:t>
                </a:r>
                <a:r>
                  <a:rPr lang="it-IT" sz="1800" dirty="0">
                    <a:latin typeface="Comfortaa" panose="020F0603070000060003" pitchFamily="34" charset="0"/>
                  </a:rPr>
                  <a:t>calcola la differenza 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800" dirty="0"/>
                  <a:t> </a:t>
                </a:r>
                <a:r>
                  <a:rPr lang="it-IT" sz="1800" dirty="0">
                    <a:latin typeface="Comfortaa" panose="020F0603070000060003" pitchFamily="34" charset="0"/>
                  </a:rPr>
                  <a:t>e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(</a:t>
                </a:r>
                <a:r>
                  <a:rPr lang="it-IT" sz="1800" dirty="0">
                    <a:latin typeface="Comfortaa" panose="020F0603070000060003" pitchFamily="34" charset="0"/>
                  </a:rPr>
                  <a:t>con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=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,...,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 </a:t>
                </a:r>
                <a:r>
                  <a:rPr lang="it-IT" sz="1800" dirty="0">
                    <a:latin typeface="Comfortaa" panose="020F0603070000060003" pitchFamily="34" charset="0"/>
                  </a:rPr>
                  <a:t>e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≠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it-IT" sz="1800" dirty="0"/>
                  <a:t>).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3" name="Shape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0" y="1234911"/>
                <a:ext cx="5357150" cy="4880139"/>
              </a:xfrm>
              <a:prstGeom prst="rect">
                <a:avLst/>
              </a:prstGeom>
              <a:blipFill>
                <a:blip r:embed="rId5"/>
                <a:stretch>
                  <a:fillRect l="-1706" t="-125" r="-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Shape 272">
            <a:extLst>
              <a:ext uri="{FF2B5EF4-FFF2-40B4-BE49-F238E27FC236}">
                <a16:creationId xmlns:a16="http://schemas.microsoft.com/office/drawing/2014/main" id="{52FC6046-55BC-4954-9B94-1A3E9E815E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6749" y="124850"/>
            <a:ext cx="5180050" cy="64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792F5A-E67D-40CA-A75A-5E8B3FE72506}"/>
              </a:ext>
            </a:extLst>
          </p:cNvPr>
          <p:cNvSpPr/>
          <p:nvPr/>
        </p:nvSpPr>
        <p:spPr>
          <a:xfrm>
            <a:off x="7324627" y="2177592"/>
            <a:ext cx="2445618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5" name="Shape 285"/>
          <p:cNvCxnSpPr>
            <a:cxnSpLocks/>
          </p:cNvCxnSpPr>
          <p:nvPr/>
        </p:nvCxnSpPr>
        <p:spPr>
          <a:xfrm flipV="1">
            <a:off x="4600575" y="2356012"/>
            <a:ext cx="2724052" cy="15016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709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CreateDifferencePatterns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Shape 293"/>
              <p:cNvSpPr txBox="1"/>
              <p:nvPr/>
            </p:nvSpPr>
            <p:spPr>
              <a:xfrm>
                <a:off x="738849" y="1482217"/>
                <a:ext cx="1080524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it-IT" sz="2400" b="1"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293" name="Shape 2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49" y="1482217"/>
                <a:ext cx="1080524" cy="594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4" name="Shape 294"/>
          <p:cNvGraphicFramePr/>
          <p:nvPr>
            <p:extLst/>
          </p:nvPr>
        </p:nvGraphicFramePr>
        <p:xfrm>
          <a:off x="1357288" y="2214554"/>
          <a:ext cx="9420300" cy="172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38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5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1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400" b="1" i="0" u="none" strike="noStrike" cap="none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95" name="Shape 295"/>
          <p:cNvGraphicFramePr/>
          <p:nvPr>
            <p:extLst/>
          </p:nvPr>
        </p:nvGraphicFramePr>
        <p:xfrm>
          <a:off x="4161253" y="4433522"/>
          <a:ext cx="6052791" cy="1382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36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0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Shape 296"/>
              <p:cNvSpPr txBox="1"/>
              <p:nvPr/>
            </p:nvSpPr>
            <p:spPr>
              <a:xfrm>
                <a:off x="1504610" y="4484017"/>
                <a:ext cx="1144322" cy="5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it-IT" sz="2400" dirty="0"/>
              </a:p>
              <a:p>
                <a:pPr marL="0" lvl="0" indent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96" name="Shape 2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10" y="4484017"/>
                <a:ext cx="1144322" cy="53850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989DCB7-6E04-4846-BBC4-469A22360F55}"/>
                  </a:ext>
                </a:extLst>
              </p:cNvPr>
              <p:cNvSpPr txBox="1"/>
              <p:nvPr/>
            </p:nvSpPr>
            <p:spPr>
              <a:xfrm>
                <a:off x="3330392" y="4807719"/>
                <a:ext cx="60221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989DCB7-6E04-4846-BBC4-469A2236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92" y="4807719"/>
                <a:ext cx="602216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88762CBE-C36A-4A60-8C3F-130DD5697E3D}"/>
                  </a:ext>
                </a:extLst>
              </p:cNvPr>
              <p:cNvSpPr/>
              <p:nvPr/>
            </p:nvSpPr>
            <p:spPr>
              <a:xfrm>
                <a:off x="3330392" y="5181916"/>
                <a:ext cx="59740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88762CBE-C36A-4A60-8C3F-130DD5697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92" y="5181916"/>
                <a:ext cx="597408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672833E6-089C-40EF-AEC2-B2419B122ECE}"/>
                  </a:ext>
                </a:extLst>
              </p:cNvPr>
              <p:cNvSpPr/>
              <p:nvPr/>
            </p:nvSpPr>
            <p:spPr>
              <a:xfrm>
                <a:off x="3291117" y="5499119"/>
                <a:ext cx="70000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672833E6-089C-40EF-AEC2-B2419B12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117" y="5499119"/>
                <a:ext cx="70000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4186113" y="0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Lattice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Shape 304"/>
              <p:cNvSpPr txBox="1"/>
              <p:nvPr/>
            </p:nvSpPr>
            <p:spPr>
              <a:xfrm>
                <a:off x="680375" y="1486826"/>
                <a:ext cx="5852400" cy="1646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Dato un generico insieme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elementi, il </a:t>
                </a:r>
                <a:r>
                  <a:rPr lang="it-IT" sz="1800" b="1" dirty="0">
                    <a:latin typeface="Comfortaa"/>
                    <a:ea typeface="Comfortaa"/>
                    <a:cs typeface="Comfortaa"/>
                    <a:sym typeface="Comfortaa"/>
                  </a:rPr>
                  <a:t>Lattice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è una struttura dati ad albero che ha come radice l'insieme vuoto e, iterativamente, ad ogni livello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𝑒𝑠𝑖𝑚𝑜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avrà tutte le possibili combinazioni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elementi di classe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</p:txBody>
          </p:sp>
        </mc:Choice>
        <mc:Fallback xmlns="">
          <p:sp>
            <p:nvSpPr>
              <p:cNvPr id="304" name="Shape 3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75" y="1486826"/>
                <a:ext cx="5852400" cy="1646453"/>
              </a:xfrm>
              <a:prstGeom prst="rect">
                <a:avLst/>
              </a:prstGeom>
              <a:blipFill>
                <a:blip r:embed="rId5"/>
                <a:stretch>
                  <a:fillRect l="-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5" name="Shape 305"/>
          <p:cNvGrpSpPr/>
          <p:nvPr/>
        </p:nvGrpSpPr>
        <p:grpSpPr>
          <a:xfrm>
            <a:off x="7844598" y="2511682"/>
            <a:ext cx="3667027" cy="3843813"/>
            <a:chOff x="1996811" y="1741565"/>
            <a:chExt cx="5393437" cy="4935965"/>
          </a:xfrm>
        </p:grpSpPr>
        <p:sp>
          <p:nvSpPr>
            <p:cNvPr id="306" name="Shape 306"/>
            <p:cNvSpPr/>
            <p:nvPr/>
          </p:nvSpPr>
          <p:spPr>
            <a:xfrm>
              <a:off x="2015798" y="4550035"/>
              <a:ext cx="996674" cy="82584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it-IT" sz="2000" dirty="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4271298" y="4556846"/>
              <a:ext cx="996674" cy="84782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it-IT" sz="2000" dirty="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6413120" y="4551201"/>
              <a:ext cx="977128" cy="82584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BC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1996811" y="2917779"/>
              <a:ext cx="996674" cy="81070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4271298" y="2922548"/>
              <a:ext cx="996674" cy="80593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dirty="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6413120" y="2918700"/>
              <a:ext cx="977128" cy="80977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dirty="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3995908" y="5788537"/>
              <a:ext cx="1547449" cy="888993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 dirty="0">
                  <a:latin typeface="Calibri"/>
                  <a:ea typeface="Calibri"/>
                  <a:cs typeface="Calibri"/>
                  <a:sym typeface="Calibri"/>
                </a:rPr>
                <a:t>ABC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Shape 313"/>
                <p:cNvSpPr/>
                <p:nvPr/>
              </p:nvSpPr>
              <p:spPr>
                <a:xfrm>
                  <a:off x="4184755" y="1741565"/>
                  <a:ext cx="1169756" cy="841659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0" u="none" strike="noStrike" cap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∅</m:t>
                        </m:r>
                      </m:oMath>
                    </m:oMathPara>
                  </a14:m>
                  <a:endParaRPr lang="it-IT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13" name="Shape 3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755" y="1741565"/>
                  <a:ext cx="1169756" cy="84165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4" name="Shape 314"/>
            <p:cNvCxnSpPr>
              <a:cxnSpLocks/>
              <a:stCxn id="312" idx="2"/>
              <a:endCxn id="306" idx="4"/>
            </p:cNvCxnSpPr>
            <p:nvPr/>
          </p:nvCxnSpPr>
          <p:spPr>
            <a:xfrm flipH="1" flipV="1">
              <a:off x="2514135" y="5375879"/>
              <a:ext cx="1481773" cy="8571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hape 315"/>
            <p:cNvCxnSpPr>
              <a:cxnSpLocks/>
              <a:stCxn id="312" idx="0"/>
              <a:endCxn id="307" idx="4"/>
            </p:cNvCxnSpPr>
            <p:nvPr/>
          </p:nvCxnSpPr>
          <p:spPr>
            <a:xfrm flipV="1">
              <a:off x="4769633" y="5404666"/>
              <a:ext cx="1" cy="3838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hape 316"/>
            <p:cNvCxnSpPr>
              <a:cxnSpLocks/>
              <a:stCxn id="312" idx="6"/>
              <a:endCxn id="308" idx="4"/>
            </p:cNvCxnSpPr>
            <p:nvPr/>
          </p:nvCxnSpPr>
          <p:spPr>
            <a:xfrm flipV="1">
              <a:off x="5543357" y="5377045"/>
              <a:ext cx="1358327" cy="8559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hape 317"/>
            <p:cNvCxnSpPr>
              <a:cxnSpLocks/>
              <a:stCxn id="306" idx="0"/>
              <a:endCxn id="309" idx="4"/>
            </p:cNvCxnSpPr>
            <p:nvPr/>
          </p:nvCxnSpPr>
          <p:spPr>
            <a:xfrm flipH="1" flipV="1">
              <a:off x="2495148" y="3728480"/>
              <a:ext cx="18986" cy="8215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hape 318"/>
            <p:cNvCxnSpPr>
              <a:cxnSpLocks/>
              <a:stCxn id="306" idx="7"/>
              <a:endCxn id="311" idx="3"/>
            </p:cNvCxnSpPr>
            <p:nvPr/>
          </p:nvCxnSpPr>
          <p:spPr>
            <a:xfrm flipV="1">
              <a:off x="2866513" y="3609889"/>
              <a:ext cx="3689704" cy="106108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hape 319"/>
            <p:cNvCxnSpPr>
              <a:cxnSpLocks/>
              <a:stCxn id="307" idx="0"/>
              <a:endCxn id="310" idx="4"/>
            </p:cNvCxnSpPr>
            <p:nvPr/>
          </p:nvCxnSpPr>
          <p:spPr>
            <a:xfrm flipV="1">
              <a:off x="4769635" y="3728479"/>
              <a:ext cx="0" cy="82836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hape 320"/>
            <p:cNvCxnSpPr>
              <a:cxnSpLocks/>
              <a:stCxn id="308" idx="0"/>
              <a:endCxn id="311" idx="4"/>
            </p:cNvCxnSpPr>
            <p:nvPr/>
          </p:nvCxnSpPr>
          <p:spPr>
            <a:xfrm flipV="1">
              <a:off x="6901684" y="3728479"/>
              <a:ext cx="0" cy="8227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hape 321"/>
            <p:cNvCxnSpPr>
              <a:cxnSpLocks/>
              <a:stCxn id="308" idx="1"/>
              <a:endCxn id="310" idx="5"/>
            </p:cNvCxnSpPr>
            <p:nvPr/>
          </p:nvCxnSpPr>
          <p:spPr>
            <a:xfrm flipH="1" flipV="1">
              <a:off x="5122012" y="3610453"/>
              <a:ext cx="1434205" cy="106169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hape 322"/>
            <p:cNvCxnSpPr>
              <a:cxnSpLocks/>
              <a:stCxn id="309" idx="0"/>
              <a:endCxn id="313" idx="3"/>
            </p:cNvCxnSpPr>
            <p:nvPr/>
          </p:nvCxnSpPr>
          <p:spPr>
            <a:xfrm flipV="1">
              <a:off x="2495148" y="2459965"/>
              <a:ext cx="1860913" cy="45781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hape 323"/>
            <p:cNvCxnSpPr>
              <a:cxnSpLocks/>
              <a:stCxn id="310" idx="0"/>
              <a:endCxn id="313" idx="4"/>
            </p:cNvCxnSpPr>
            <p:nvPr/>
          </p:nvCxnSpPr>
          <p:spPr>
            <a:xfrm flipH="1" flipV="1">
              <a:off x="4769633" y="2583224"/>
              <a:ext cx="1" cy="3393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hape 324"/>
            <p:cNvCxnSpPr>
              <a:cxnSpLocks/>
              <a:stCxn id="311" idx="0"/>
              <a:endCxn id="313" idx="5"/>
            </p:cNvCxnSpPr>
            <p:nvPr/>
          </p:nvCxnSpPr>
          <p:spPr>
            <a:xfrm flipH="1" flipV="1">
              <a:off x="5183204" y="2459965"/>
              <a:ext cx="1718480" cy="45873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25" name="Shape 325"/>
          <p:cNvCxnSpPr>
            <a:cxnSpLocks/>
            <a:stCxn id="307" idx="1"/>
            <a:endCxn id="309" idx="5"/>
          </p:cNvCxnSpPr>
          <p:nvPr/>
        </p:nvCxnSpPr>
        <p:spPr>
          <a:xfrm flipH="1" flipV="1">
            <a:off x="8423003" y="3966509"/>
            <a:ext cx="1067270" cy="83422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6" name="CasellaDiTesto 295">
            <a:extLst>
              <a:ext uri="{FF2B5EF4-FFF2-40B4-BE49-F238E27FC236}">
                <a16:creationId xmlns:a16="http://schemas.microsoft.com/office/drawing/2014/main" id="{4FD0AF42-1664-472E-961D-14A5F72CD244}"/>
              </a:ext>
            </a:extLst>
          </p:cNvPr>
          <p:cNvSpPr txBox="1"/>
          <p:nvPr/>
        </p:nvSpPr>
        <p:spPr>
          <a:xfrm>
            <a:off x="6663124" y="2839397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0</a:t>
            </a:r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6303AD25-7172-47FB-AE78-6E1DFD16CF81}"/>
              </a:ext>
            </a:extLst>
          </p:cNvPr>
          <p:cNvSpPr txBox="1"/>
          <p:nvPr/>
        </p:nvSpPr>
        <p:spPr>
          <a:xfrm>
            <a:off x="6663124" y="3612498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1</a:t>
            </a:r>
          </a:p>
        </p:txBody>
      </p:sp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9A6D5364-CDBC-4539-85A8-7165C4696369}"/>
              </a:ext>
            </a:extLst>
          </p:cNvPr>
          <p:cNvSpPr txBox="1"/>
          <p:nvPr/>
        </p:nvSpPr>
        <p:spPr>
          <a:xfrm>
            <a:off x="6663124" y="4889490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2</a:t>
            </a:r>
          </a:p>
        </p:txBody>
      </p:sp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4BBBBD71-961F-4B07-8A95-5FF7B6DD0F65}"/>
              </a:ext>
            </a:extLst>
          </p:cNvPr>
          <p:cNvSpPr txBox="1"/>
          <p:nvPr/>
        </p:nvSpPr>
        <p:spPr>
          <a:xfrm>
            <a:off x="6733955" y="5747739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3</a:t>
            </a:r>
          </a:p>
        </p:txBody>
      </p:sp>
    </p:spTree>
    <p:extLst>
      <p:ext uri="{BB962C8B-B14F-4D97-AF65-F5344CB8AC3E}">
        <p14:creationId xmlns:p14="http://schemas.microsoft.com/office/powerpoint/2010/main" val="27726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Ottimalità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Shape 333"/>
              <p:cNvSpPr txBox="1"/>
              <p:nvPr/>
            </p:nvSpPr>
            <p:spPr>
              <a:xfrm>
                <a:off x="1741473" y="1680047"/>
                <a:ext cx="4251415" cy="3424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omfortaa"/>
                    <a:sym typeface="Comfortaa"/>
                  </a:rPr>
                  <a:t>Con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|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</m:oMath>
                </a14:m>
                <a:r>
                  <a:rPr lang="ar-AE" sz="1800" dirty="0">
                    <a:latin typeface="Comfortaa"/>
                    <a:ea typeface="Comfortaa"/>
                    <a:cs typeface="Comfortaa"/>
                    <a:sym typeface="Comfortaa"/>
                  </a:rPr>
                  <a:t> =|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1</a:t>
                </a: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dirty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𝑣𝑎𝑙𝑜𝑟𝑒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</m:oMath>
                </a14:m>
                <a:r>
                  <a:rPr lang="it-IT" sz="2000" dirty="0"/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2000" dirty="0"/>
                  <a:t> </a:t>
                </a:r>
              </a:p>
              <a:p>
                <a:pPr lvl="0"/>
                <a:endParaRPr lang="it-IT" dirty="0">
                  <a:latin typeface="Comfortaa"/>
                  <a:ea typeface="Cambria Math" panose="02040503050406030204" pitchFamily="18" charset="0"/>
                  <a:cs typeface="Comfortaa"/>
                  <a:sym typeface="Comfortaa"/>
                </a:endParaRPr>
              </a:p>
              <a:p>
                <a:pPr lvl="0"/>
                <a:endParaRPr lang="it-IT" sz="1600" dirty="0">
                  <a:latin typeface="Comfortaa"/>
                  <a:ea typeface="Cambria Math" panose="02040503050406030204" pitchFamily="18" charset="0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omfortaa"/>
                    <a:sym typeface="Comfortaa"/>
                  </a:rPr>
                  <a:t>Con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|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| &gt; 1</a:t>
                </a: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dirty="0">
                        <a:latin typeface="Cambria Math" panose="02040503050406030204" pitchFamily="18" charset="0"/>
                      </a:rPr>
                      <m:t> ∃ </m:t>
                    </m:r>
                    <m:r>
                      <a:rPr lang="it-IT" sz="2000" b="0" i="1" dirty="0">
                        <a:latin typeface="Cambria Math" panose="02040503050406030204" pitchFamily="18" charset="0"/>
                      </a:rPr>
                      <m:t>𝑢𝑛</m:t>
                    </m:r>
                    <m:r>
                      <a:rPr lang="it-IT" sz="2000" b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0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valore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dirty="0"/>
                      <m:t>|</m:t>
                    </m:r>
                    <m:r>
                      <a:rPr lang="it-IT" sz="2000" b="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2000" dirty="0"/>
              </a:p>
              <a:p>
                <a:pPr lvl="0"/>
                <a:endParaRPr lang="it-IT" sz="2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dirty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𝑣𝑎𝑙𝑜𝑟𝑒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2000" dirty="0"/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457200" lvl="0" indent="-317500" rtl="0">
                  <a:spcBef>
                    <a:spcPts val="0"/>
                  </a:spcBef>
                  <a:buSzPts val="1400"/>
                  <a:buFont typeface="Comfortaa"/>
                  <a:buChar char="●"/>
                </a:pPr>
                <a:endParaRPr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33" name="Shape 3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473" y="1680047"/>
                <a:ext cx="4251415" cy="3424807"/>
              </a:xfrm>
              <a:prstGeom prst="rect">
                <a:avLst/>
              </a:prstGeom>
              <a:blipFill>
                <a:blip r:embed="rId5"/>
                <a:stretch>
                  <a:fillRect l="-1291" b="-44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9B638B83-A8EA-42ED-9843-7AA444B76490}"/>
              </a:ext>
            </a:extLst>
          </p:cNvPr>
          <p:cNvSpPr txBox="1"/>
          <p:nvPr/>
        </p:nvSpPr>
        <p:spPr>
          <a:xfrm>
            <a:off x="791925" y="1246985"/>
            <a:ext cx="31181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mfortaa"/>
                <a:ea typeface="Comfortaa"/>
                <a:cs typeface="Comfortaa"/>
                <a:sym typeface="Comfortaa"/>
              </a:rPr>
              <a:t>Verifica di </a:t>
            </a:r>
            <a:r>
              <a:rPr lang="it-IT" sz="2400" b="1" dirty="0" err="1">
                <a:latin typeface="Comfortaa"/>
                <a:ea typeface="Comfortaa"/>
                <a:cs typeface="Comfortaa"/>
                <a:sym typeface="Comfortaa"/>
              </a:rPr>
              <a:t>Minimalità</a:t>
            </a:r>
            <a:r>
              <a:rPr lang="it-IT" sz="2400" b="1" dirty="0">
                <a:latin typeface="Comfortaa"/>
                <a:ea typeface="Comfortaa"/>
                <a:cs typeface="Comfortaa"/>
                <a:sym typeface="Comfortaa"/>
              </a:rPr>
              <a:t>: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F2F3C5-EFB4-4B91-A052-002D14D21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607" y="2179856"/>
            <a:ext cx="3244000" cy="1816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1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Miglioramento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Shape 344"/>
              <p:cNvSpPr txBox="1"/>
              <p:nvPr/>
            </p:nvSpPr>
            <p:spPr>
              <a:xfrm>
                <a:off x="738850" y="1482225"/>
                <a:ext cx="6027223" cy="38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Il </a:t>
                </a:r>
                <a:r>
                  <a:rPr lang="it-IT" sz="2400" b="1" dirty="0" err="1">
                    <a:latin typeface="Comfortaa"/>
                    <a:ea typeface="Comfortaa"/>
                    <a:cs typeface="Comfortaa"/>
                    <a:sym typeface="Comfortaa"/>
                  </a:rPr>
                  <a:t>Pruning</a:t>
                </a: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: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2400" b="1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Il </a:t>
                </a:r>
                <a:r>
                  <a:rPr lang="it-IT" sz="1800" dirty="0" err="1">
                    <a:latin typeface="Comfortaa"/>
                    <a:ea typeface="Comfortaa"/>
                    <a:cs typeface="Comfortaa"/>
                    <a:sym typeface="Comfortaa"/>
                  </a:rPr>
                  <a:t>Pruning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è una tecnica che riduce le dimensioni degli alberi decisionali rimuovendo sezioni che non riconducono all'ottimo.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Condizioni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it-IT" sz="18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457200" lvl="0" indent="-317500">
                  <a:buSzPts val="1400"/>
                  <a:buFont typeface="Comfortaa"/>
                  <a:buChar char="●"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Tutti i valori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&gt; 0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</a:p>
              <a:p>
                <a:pPr marL="457200" lvl="0" indent="-317500">
                  <a:buSzPts val="1400"/>
                  <a:buFont typeface="Comfortaa"/>
                  <a:buChar char="●"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Tutti i valori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&lt; </a:t>
                </a:r>
                <a:r>
                  <a:rPr lang="ar-AE" sz="1800" dirty="0">
                    <a:latin typeface="Comfortaa"/>
                    <a:ea typeface="Comfortaa"/>
                    <a:cs typeface="Comfortaa"/>
                    <a:sym typeface="Comfortaa"/>
                  </a:rPr>
                  <a:t>0</a:t>
                </a:r>
                <a:endParaRPr lang="it-IT" sz="1800"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44" name="Shape 3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0" y="1482225"/>
                <a:ext cx="6027223" cy="3805200"/>
              </a:xfrm>
              <a:prstGeom prst="rect">
                <a:avLst/>
              </a:prstGeom>
              <a:blipFill>
                <a:blip r:embed="rId5"/>
                <a:stretch>
                  <a:fillRect l="-1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74829FE1-DA36-48C6-8B4F-9EDC7DD97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452" y="2162124"/>
            <a:ext cx="3747707" cy="2888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4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52" name="Shape 352"/>
          <p:cNvGraphicFramePr/>
          <p:nvPr>
            <p:extLst/>
          </p:nvPr>
        </p:nvGraphicFramePr>
        <p:xfrm>
          <a:off x="7394253" y="38756"/>
          <a:ext cx="4429175" cy="172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B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53" name="Shape 353"/>
          <p:cNvGrpSpPr/>
          <p:nvPr/>
        </p:nvGrpSpPr>
        <p:grpSpPr>
          <a:xfrm>
            <a:off x="2208851" y="1767256"/>
            <a:ext cx="6988808" cy="4714850"/>
            <a:chOff x="1017280" y="2071690"/>
            <a:chExt cx="7562008" cy="4714850"/>
          </a:xfrm>
        </p:grpSpPr>
        <p:sp>
          <p:nvSpPr>
            <p:cNvPr id="354" name="Shape 354"/>
            <p:cNvSpPr/>
            <p:nvPr/>
          </p:nvSpPr>
          <p:spPr>
            <a:xfrm>
              <a:off x="221707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ABC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3486389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ABD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4950817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ACD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101728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2319083" y="414339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3604950" y="414339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BC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4874942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AD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630369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BD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7622588" y="4143390"/>
              <a:ext cx="956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CD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2422117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3708013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4993882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6279778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3844428" y="6143640"/>
              <a:ext cx="1377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ABCD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4286241" y="2071690"/>
              <a:ext cx="1260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it-IT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∅</a:t>
              </a:r>
            </a:p>
          </p:txBody>
        </p:sp>
        <p:cxnSp>
          <p:nvCxnSpPr>
            <p:cNvPr id="369" name="Shape 369"/>
            <p:cNvCxnSpPr>
              <a:stCxn id="367" idx="2"/>
              <a:endCxn id="354" idx="4"/>
            </p:cNvCxnSpPr>
            <p:nvPr/>
          </p:nvCxnSpPr>
          <p:spPr>
            <a:xfrm rot="10800000">
              <a:off x="2755128" y="5929290"/>
              <a:ext cx="1089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Shape 370"/>
            <p:cNvCxnSpPr>
              <a:stCxn id="367" idx="1"/>
              <a:endCxn id="355" idx="4"/>
            </p:cNvCxnSpPr>
            <p:nvPr/>
          </p:nvCxnSpPr>
          <p:spPr>
            <a:xfrm rot="10800000" flipH="1">
              <a:off x="4046129" y="5929390"/>
              <a:ext cx="3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Shape 371"/>
            <p:cNvCxnSpPr>
              <a:stCxn id="367" idx="7"/>
              <a:endCxn id="356" idx="4"/>
            </p:cNvCxnSpPr>
            <p:nvPr/>
          </p:nvCxnSpPr>
          <p:spPr>
            <a:xfrm rot="10800000" flipH="1">
              <a:off x="5020027" y="5929390"/>
              <a:ext cx="493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Shape 372"/>
            <p:cNvCxnSpPr>
              <a:stCxn id="367" idx="6"/>
              <a:endCxn id="373" idx="4"/>
            </p:cNvCxnSpPr>
            <p:nvPr/>
          </p:nvCxnSpPr>
          <p:spPr>
            <a:xfrm rot="10800000" flipH="1">
              <a:off x="5221728" y="5929290"/>
              <a:ext cx="16026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Shape 374"/>
            <p:cNvCxnSpPr>
              <a:stCxn id="354" idx="1"/>
              <a:endCxn id="357" idx="4"/>
            </p:cNvCxnSpPr>
            <p:nvPr/>
          </p:nvCxnSpPr>
          <p:spPr>
            <a:xfrm rot="10800000">
              <a:off x="1512120" y="4786240"/>
              <a:ext cx="862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Shape 375"/>
            <p:cNvCxnSpPr>
              <a:stCxn id="354" idx="0"/>
              <a:endCxn id="358" idx="4"/>
            </p:cNvCxnSpPr>
            <p:nvPr/>
          </p:nvCxnSpPr>
          <p:spPr>
            <a:xfrm rot="10800000" flipH="1">
              <a:off x="2754973" y="4786290"/>
              <a:ext cx="510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Shape 376"/>
            <p:cNvCxnSpPr>
              <a:stCxn id="354" idx="7"/>
              <a:endCxn id="359" idx="4"/>
            </p:cNvCxnSpPr>
            <p:nvPr/>
          </p:nvCxnSpPr>
          <p:spPr>
            <a:xfrm rot="10800000" flipH="1">
              <a:off x="3135326" y="4786240"/>
              <a:ext cx="9567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Shape 377"/>
            <p:cNvCxnSpPr>
              <a:stCxn id="355" idx="1"/>
              <a:endCxn id="357" idx="5"/>
            </p:cNvCxnSpPr>
            <p:nvPr/>
          </p:nvCxnSpPr>
          <p:spPr>
            <a:xfrm rot="10800000">
              <a:off x="1862029" y="4692040"/>
              <a:ext cx="17892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Shape 378"/>
            <p:cNvCxnSpPr>
              <a:stCxn id="355" idx="0"/>
              <a:endCxn id="360" idx="3"/>
            </p:cNvCxnSpPr>
            <p:nvPr/>
          </p:nvCxnSpPr>
          <p:spPr>
            <a:xfrm rot="10800000" flipH="1">
              <a:off x="4049189" y="4692090"/>
              <a:ext cx="970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Shape 379"/>
            <p:cNvCxnSpPr>
              <a:stCxn id="355" idx="7"/>
              <a:endCxn id="361" idx="3"/>
            </p:cNvCxnSpPr>
            <p:nvPr/>
          </p:nvCxnSpPr>
          <p:spPr>
            <a:xfrm rot="10800000" flipH="1">
              <a:off x="4447148" y="4692040"/>
              <a:ext cx="2001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Shape 380"/>
            <p:cNvCxnSpPr>
              <a:stCxn id="356" idx="1"/>
              <a:endCxn id="358" idx="5"/>
            </p:cNvCxnSpPr>
            <p:nvPr/>
          </p:nvCxnSpPr>
          <p:spPr>
            <a:xfrm rot="10800000">
              <a:off x="3150057" y="4692040"/>
              <a:ext cx="1965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Shape 381"/>
            <p:cNvCxnSpPr>
              <a:stCxn id="356" idx="0"/>
              <a:endCxn id="360" idx="4"/>
            </p:cNvCxnSpPr>
            <p:nvPr/>
          </p:nvCxnSpPr>
          <p:spPr>
            <a:xfrm rot="10800000">
              <a:off x="5369917" y="4786290"/>
              <a:ext cx="1437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Shape 382"/>
            <p:cNvCxnSpPr>
              <a:stCxn id="356" idx="7"/>
              <a:endCxn id="362" idx="3"/>
            </p:cNvCxnSpPr>
            <p:nvPr/>
          </p:nvCxnSpPr>
          <p:spPr>
            <a:xfrm rot="10800000" flipH="1">
              <a:off x="5911577" y="4692040"/>
              <a:ext cx="18513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>
              <a:stCxn id="373" idx="1"/>
              <a:endCxn id="359" idx="5"/>
            </p:cNvCxnSpPr>
            <p:nvPr/>
          </p:nvCxnSpPr>
          <p:spPr>
            <a:xfrm rot="10800000">
              <a:off x="4436160" y="4692040"/>
              <a:ext cx="20079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Shape 384"/>
            <p:cNvCxnSpPr>
              <a:stCxn id="373" idx="0"/>
              <a:endCxn id="361" idx="4"/>
            </p:cNvCxnSpPr>
            <p:nvPr/>
          </p:nvCxnSpPr>
          <p:spPr>
            <a:xfrm rot="10800000">
              <a:off x="6798313" y="4786290"/>
              <a:ext cx="261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Shape 385"/>
            <p:cNvCxnSpPr>
              <a:stCxn id="373" idx="7"/>
              <a:endCxn id="362" idx="4"/>
            </p:cNvCxnSpPr>
            <p:nvPr/>
          </p:nvCxnSpPr>
          <p:spPr>
            <a:xfrm rot="10800000" flipH="1">
              <a:off x="7204766" y="4786240"/>
              <a:ext cx="8961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Shape 386"/>
            <p:cNvCxnSpPr>
              <a:stCxn id="357" idx="0"/>
              <a:endCxn id="363" idx="3"/>
            </p:cNvCxnSpPr>
            <p:nvPr/>
          </p:nvCxnSpPr>
          <p:spPr>
            <a:xfrm rot="10800000" flipH="1">
              <a:off x="1512130" y="3477690"/>
              <a:ext cx="1052700" cy="6657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hape 387"/>
            <p:cNvCxnSpPr>
              <a:stCxn id="357" idx="7"/>
              <a:endCxn id="364" idx="3"/>
            </p:cNvCxnSpPr>
            <p:nvPr/>
          </p:nvCxnSpPr>
          <p:spPr>
            <a:xfrm rot="10800000" flipH="1">
              <a:off x="1862042" y="3477640"/>
              <a:ext cx="1988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Shape 388"/>
            <p:cNvCxnSpPr>
              <a:stCxn id="358" idx="0"/>
              <a:endCxn id="363" idx="4"/>
            </p:cNvCxnSpPr>
            <p:nvPr/>
          </p:nvCxnSpPr>
          <p:spPr>
            <a:xfrm rot="10800000" flipH="1">
              <a:off x="2805983" y="3571890"/>
              <a:ext cx="1029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Shape 389"/>
            <p:cNvCxnSpPr>
              <a:stCxn id="358" idx="7"/>
              <a:endCxn id="365" idx="3"/>
            </p:cNvCxnSpPr>
            <p:nvPr/>
          </p:nvCxnSpPr>
          <p:spPr>
            <a:xfrm rot="10800000" flipH="1">
              <a:off x="3150273" y="3477640"/>
              <a:ext cx="19863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Shape 390"/>
            <p:cNvCxnSpPr>
              <a:stCxn id="359" idx="0"/>
              <a:endCxn id="364" idx="4"/>
            </p:cNvCxnSpPr>
            <p:nvPr/>
          </p:nvCxnSpPr>
          <p:spPr>
            <a:xfrm rot="10800000" flipH="1">
              <a:off x="4091850" y="3571890"/>
              <a:ext cx="1032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Shape 391"/>
            <p:cNvCxnSpPr>
              <a:stCxn id="359" idx="7"/>
              <a:endCxn id="365" idx="4"/>
            </p:cNvCxnSpPr>
            <p:nvPr/>
          </p:nvCxnSpPr>
          <p:spPr>
            <a:xfrm rot="10800000" flipH="1">
              <a:off x="4436140" y="3571840"/>
              <a:ext cx="10446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Shape 392"/>
            <p:cNvCxnSpPr>
              <a:stCxn id="360" idx="1"/>
              <a:endCxn id="363" idx="5"/>
            </p:cNvCxnSpPr>
            <p:nvPr/>
          </p:nvCxnSpPr>
          <p:spPr>
            <a:xfrm rot="10800000">
              <a:off x="3253480" y="3477640"/>
              <a:ext cx="1766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Shape 393"/>
            <p:cNvCxnSpPr>
              <a:stCxn id="360" idx="0"/>
              <a:endCxn id="366" idx="3"/>
            </p:cNvCxnSpPr>
            <p:nvPr/>
          </p:nvCxnSpPr>
          <p:spPr>
            <a:xfrm rot="10800000" flipH="1">
              <a:off x="5369792" y="3477690"/>
              <a:ext cx="10527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Shape 394"/>
            <p:cNvCxnSpPr>
              <a:stCxn id="361" idx="1"/>
              <a:endCxn id="364" idx="5"/>
            </p:cNvCxnSpPr>
            <p:nvPr/>
          </p:nvCxnSpPr>
          <p:spPr>
            <a:xfrm rot="10800000">
              <a:off x="4539428" y="3477640"/>
              <a:ext cx="19092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Shape 395"/>
            <p:cNvCxnSpPr>
              <a:stCxn id="361" idx="0"/>
              <a:endCxn id="366" idx="4"/>
            </p:cNvCxnSpPr>
            <p:nvPr/>
          </p:nvCxnSpPr>
          <p:spPr>
            <a:xfrm rot="10800000">
              <a:off x="6766740" y="3571890"/>
              <a:ext cx="318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Shape 396"/>
            <p:cNvCxnSpPr>
              <a:stCxn id="362" idx="1"/>
              <a:endCxn id="365" idx="5"/>
            </p:cNvCxnSpPr>
            <p:nvPr/>
          </p:nvCxnSpPr>
          <p:spPr>
            <a:xfrm rot="10800000">
              <a:off x="5824994" y="3477640"/>
              <a:ext cx="19377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Shape 397"/>
            <p:cNvCxnSpPr>
              <a:stCxn id="362" idx="0"/>
              <a:endCxn id="366" idx="5"/>
            </p:cNvCxnSpPr>
            <p:nvPr/>
          </p:nvCxnSpPr>
          <p:spPr>
            <a:xfrm rot="10800000">
              <a:off x="7110938" y="3477690"/>
              <a:ext cx="9900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Shape 398"/>
            <p:cNvCxnSpPr>
              <a:stCxn id="363" idx="0"/>
              <a:endCxn id="368" idx="2"/>
            </p:cNvCxnSpPr>
            <p:nvPr/>
          </p:nvCxnSpPr>
          <p:spPr>
            <a:xfrm rot="10800000" flipH="1">
              <a:off x="2909017" y="2393140"/>
              <a:ext cx="1377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Shape 399"/>
            <p:cNvCxnSpPr>
              <a:stCxn id="364" idx="0"/>
              <a:endCxn id="368" idx="3"/>
            </p:cNvCxnSpPr>
            <p:nvPr/>
          </p:nvCxnSpPr>
          <p:spPr>
            <a:xfrm rot="10800000" flipH="1">
              <a:off x="4194913" y="2620540"/>
              <a:ext cx="276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Shape 400"/>
            <p:cNvCxnSpPr>
              <a:stCxn id="365" idx="0"/>
              <a:endCxn id="368" idx="5"/>
            </p:cNvCxnSpPr>
            <p:nvPr/>
          </p:nvCxnSpPr>
          <p:spPr>
            <a:xfrm rot="10800000">
              <a:off x="5361982" y="2620540"/>
              <a:ext cx="118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Shape 401"/>
            <p:cNvCxnSpPr>
              <a:stCxn id="366" idx="0"/>
              <a:endCxn id="368" idx="6"/>
            </p:cNvCxnSpPr>
            <p:nvPr/>
          </p:nvCxnSpPr>
          <p:spPr>
            <a:xfrm rot="10800000">
              <a:off x="5546578" y="2393140"/>
              <a:ext cx="12201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Shape 373"/>
            <p:cNvSpPr/>
            <p:nvPr/>
          </p:nvSpPr>
          <p:spPr>
            <a:xfrm>
              <a:off x="628651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BC</a:t>
              </a: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</p:grp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50F3776-D561-47B6-949C-0D4E715BC386}"/>
              </a:ext>
            </a:extLst>
          </p:cNvPr>
          <p:cNvSpPr txBox="1"/>
          <p:nvPr/>
        </p:nvSpPr>
        <p:spPr>
          <a:xfrm>
            <a:off x="2884544" y="182709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0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89A9BC7E-7CA2-47D0-B3DD-657D2EE24439}"/>
              </a:ext>
            </a:extLst>
          </p:cNvPr>
          <p:cNvSpPr txBox="1"/>
          <p:nvPr/>
        </p:nvSpPr>
        <p:spPr>
          <a:xfrm>
            <a:off x="1856831" y="281515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1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9A3579B7-C1D2-4A36-B730-062C07233141}"/>
              </a:ext>
            </a:extLst>
          </p:cNvPr>
          <p:cNvSpPr txBox="1"/>
          <p:nvPr/>
        </p:nvSpPr>
        <p:spPr>
          <a:xfrm>
            <a:off x="790953" y="406532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2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98FA4B8-9DEC-46DF-8961-3A091ACC571C}"/>
              </a:ext>
            </a:extLst>
          </p:cNvPr>
          <p:cNvSpPr txBox="1"/>
          <p:nvPr/>
        </p:nvSpPr>
        <p:spPr>
          <a:xfrm>
            <a:off x="1862790" y="523177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3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FA26B01D-7A29-484A-909F-B90489348D5A}"/>
              </a:ext>
            </a:extLst>
          </p:cNvPr>
          <p:cNvSpPr txBox="1"/>
          <p:nvPr/>
        </p:nvSpPr>
        <p:spPr>
          <a:xfrm>
            <a:off x="2884544" y="602985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4</a:t>
            </a:r>
          </a:p>
        </p:txBody>
      </p:sp>
    </p:spTree>
    <p:extLst>
      <p:ext uri="{BB962C8B-B14F-4D97-AF65-F5344CB8AC3E}">
        <p14:creationId xmlns:p14="http://schemas.microsoft.com/office/powerpoint/2010/main" val="29696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8" name="Shape 408"/>
          <p:cNvGraphicFramePr/>
          <p:nvPr>
            <p:extLst/>
          </p:nvPr>
        </p:nvGraphicFramePr>
        <p:xfrm>
          <a:off x="7234451" y="329444"/>
          <a:ext cx="4429175" cy="172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B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Shape 409"/>
              <p:cNvSpPr txBox="1"/>
              <p:nvPr/>
            </p:nvSpPr>
            <p:spPr>
              <a:xfrm>
                <a:off x="9624604" y="4889856"/>
                <a:ext cx="2077769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it-IT" sz="24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𝑺𝒌</m:t>
                    </m:r>
                  </m:oMath>
                </a14:m>
                <a:r>
                  <a:rPr lang="it-IT" sz="24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= {C, D, AC}</a:t>
                </a:r>
              </a:p>
            </p:txBody>
          </p:sp>
        </mc:Choice>
        <mc:Fallback xmlns="">
          <p:sp>
            <p:nvSpPr>
              <p:cNvPr id="409" name="Shape 4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604" y="4889856"/>
                <a:ext cx="2077769" cy="646200"/>
              </a:xfrm>
              <a:prstGeom prst="rect">
                <a:avLst/>
              </a:prstGeom>
              <a:blipFill>
                <a:blip r:embed="rId5"/>
                <a:stretch>
                  <a:fillRect l="-4692" t="-7547" r="-2053" b="-49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" name="Shape 410"/>
          <p:cNvSpPr/>
          <p:nvPr/>
        </p:nvSpPr>
        <p:spPr>
          <a:xfrm>
            <a:off x="8445972" y="5044795"/>
            <a:ext cx="7143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526281" y="38818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pSp>
        <p:nvGrpSpPr>
          <p:cNvPr id="412" name="Shape 412"/>
          <p:cNvGrpSpPr/>
          <p:nvPr/>
        </p:nvGrpSpPr>
        <p:grpSpPr>
          <a:xfrm>
            <a:off x="1294716" y="1622493"/>
            <a:ext cx="6988808" cy="4714850"/>
            <a:chOff x="1017280" y="2071690"/>
            <a:chExt cx="7562008" cy="4714850"/>
          </a:xfrm>
        </p:grpSpPr>
        <p:sp>
          <p:nvSpPr>
            <p:cNvPr id="413" name="Shape 413"/>
            <p:cNvSpPr/>
            <p:nvPr/>
          </p:nvSpPr>
          <p:spPr>
            <a:xfrm>
              <a:off x="221707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ABC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3486389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ABD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4950817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ACD</a:t>
              </a:r>
            </a:p>
          </p:txBody>
        </p:sp>
        <p:sp>
          <p:nvSpPr>
            <p:cNvPr id="416" name="Shape 416"/>
            <p:cNvSpPr/>
            <p:nvPr/>
          </p:nvSpPr>
          <p:spPr>
            <a:xfrm>
              <a:off x="101728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</a:t>
              </a:r>
            </a:p>
          </p:txBody>
        </p:sp>
        <p:sp>
          <p:nvSpPr>
            <p:cNvPr id="417" name="Shape 417"/>
            <p:cNvSpPr/>
            <p:nvPr/>
          </p:nvSpPr>
          <p:spPr>
            <a:xfrm>
              <a:off x="2319083" y="4143390"/>
              <a:ext cx="973800" cy="642900"/>
            </a:xfrm>
            <a:prstGeom prst="ellipse">
              <a:avLst/>
            </a:prstGeom>
            <a:solidFill>
              <a:srgbClr val="FFC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3604950" y="414339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BC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4874942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AD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630369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BD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2588" y="4143390"/>
              <a:ext cx="956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CD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2422117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3708013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4993882" y="2928940"/>
              <a:ext cx="973800" cy="642900"/>
            </a:xfrm>
            <a:prstGeom prst="ellipse">
              <a:avLst/>
            </a:prstGeom>
            <a:solidFill>
              <a:srgbClr val="FFC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dirty="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6279778" y="2928940"/>
              <a:ext cx="973800" cy="642900"/>
            </a:xfrm>
            <a:prstGeom prst="ellipse">
              <a:avLst/>
            </a:prstGeom>
            <a:solidFill>
              <a:srgbClr val="92D05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426" name="Shape 426"/>
            <p:cNvSpPr/>
            <p:nvPr/>
          </p:nvSpPr>
          <p:spPr>
            <a:xfrm>
              <a:off x="3844428" y="6143640"/>
              <a:ext cx="1377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ABCD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4286241" y="2071690"/>
              <a:ext cx="1260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it-IT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∅</a:t>
              </a:r>
            </a:p>
          </p:txBody>
        </p:sp>
        <p:cxnSp>
          <p:nvCxnSpPr>
            <p:cNvPr id="428" name="Shape 428"/>
            <p:cNvCxnSpPr>
              <a:stCxn id="426" idx="2"/>
              <a:endCxn id="413" idx="4"/>
            </p:cNvCxnSpPr>
            <p:nvPr/>
          </p:nvCxnSpPr>
          <p:spPr>
            <a:xfrm rot="10800000">
              <a:off x="2755128" y="5929290"/>
              <a:ext cx="1089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Shape 429"/>
            <p:cNvCxnSpPr>
              <a:stCxn id="426" idx="1"/>
              <a:endCxn id="414" idx="4"/>
            </p:cNvCxnSpPr>
            <p:nvPr/>
          </p:nvCxnSpPr>
          <p:spPr>
            <a:xfrm rot="10800000" flipH="1">
              <a:off x="4046129" y="5929390"/>
              <a:ext cx="3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Shape 430"/>
            <p:cNvCxnSpPr>
              <a:stCxn id="426" idx="7"/>
              <a:endCxn id="415" idx="4"/>
            </p:cNvCxnSpPr>
            <p:nvPr/>
          </p:nvCxnSpPr>
          <p:spPr>
            <a:xfrm rot="10800000" flipH="1">
              <a:off x="5020027" y="5929390"/>
              <a:ext cx="493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Shape 431"/>
            <p:cNvCxnSpPr>
              <a:stCxn id="426" idx="6"/>
              <a:endCxn id="432" idx="4"/>
            </p:cNvCxnSpPr>
            <p:nvPr/>
          </p:nvCxnSpPr>
          <p:spPr>
            <a:xfrm rot="10800000" flipH="1">
              <a:off x="5221728" y="5929290"/>
              <a:ext cx="16026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Shape 433"/>
            <p:cNvCxnSpPr>
              <a:stCxn id="413" idx="1"/>
              <a:endCxn id="416" idx="4"/>
            </p:cNvCxnSpPr>
            <p:nvPr/>
          </p:nvCxnSpPr>
          <p:spPr>
            <a:xfrm rot="10800000">
              <a:off x="1512120" y="4786240"/>
              <a:ext cx="862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Shape 434"/>
            <p:cNvCxnSpPr>
              <a:stCxn id="413" idx="0"/>
              <a:endCxn id="417" idx="4"/>
            </p:cNvCxnSpPr>
            <p:nvPr/>
          </p:nvCxnSpPr>
          <p:spPr>
            <a:xfrm rot="10800000" flipH="1">
              <a:off x="2754973" y="4786290"/>
              <a:ext cx="510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Shape 435"/>
            <p:cNvCxnSpPr>
              <a:stCxn id="413" idx="7"/>
              <a:endCxn id="418" idx="4"/>
            </p:cNvCxnSpPr>
            <p:nvPr/>
          </p:nvCxnSpPr>
          <p:spPr>
            <a:xfrm rot="10800000" flipH="1">
              <a:off x="3135326" y="4786240"/>
              <a:ext cx="9567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Shape 436"/>
            <p:cNvCxnSpPr>
              <a:stCxn id="414" idx="1"/>
              <a:endCxn id="416" idx="5"/>
            </p:cNvCxnSpPr>
            <p:nvPr/>
          </p:nvCxnSpPr>
          <p:spPr>
            <a:xfrm rot="10800000">
              <a:off x="1862029" y="4692040"/>
              <a:ext cx="17892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Shape 437"/>
            <p:cNvCxnSpPr>
              <a:stCxn id="414" idx="0"/>
              <a:endCxn id="419" idx="3"/>
            </p:cNvCxnSpPr>
            <p:nvPr/>
          </p:nvCxnSpPr>
          <p:spPr>
            <a:xfrm rot="10800000" flipH="1">
              <a:off x="4049189" y="4692090"/>
              <a:ext cx="970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Shape 438"/>
            <p:cNvCxnSpPr>
              <a:stCxn id="414" idx="7"/>
              <a:endCxn id="420" idx="3"/>
            </p:cNvCxnSpPr>
            <p:nvPr/>
          </p:nvCxnSpPr>
          <p:spPr>
            <a:xfrm rot="10800000" flipH="1">
              <a:off x="4447148" y="4692040"/>
              <a:ext cx="2001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Shape 439"/>
            <p:cNvCxnSpPr>
              <a:stCxn id="415" idx="1"/>
              <a:endCxn id="417" idx="5"/>
            </p:cNvCxnSpPr>
            <p:nvPr/>
          </p:nvCxnSpPr>
          <p:spPr>
            <a:xfrm rot="10800000">
              <a:off x="3150057" y="4692040"/>
              <a:ext cx="1965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Shape 440"/>
            <p:cNvCxnSpPr>
              <a:stCxn id="415" idx="0"/>
              <a:endCxn id="419" idx="4"/>
            </p:cNvCxnSpPr>
            <p:nvPr/>
          </p:nvCxnSpPr>
          <p:spPr>
            <a:xfrm rot="10800000">
              <a:off x="5369917" y="4786290"/>
              <a:ext cx="1437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Shape 441"/>
            <p:cNvCxnSpPr>
              <a:stCxn id="415" idx="7"/>
              <a:endCxn id="421" idx="3"/>
            </p:cNvCxnSpPr>
            <p:nvPr/>
          </p:nvCxnSpPr>
          <p:spPr>
            <a:xfrm rot="10800000" flipH="1">
              <a:off x="5911577" y="4692040"/>
              <a:ext cx="18513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Shape 442"/>
            <p:cNvCxnSpPr>
              <a:stCxn id="432" idx="1"/>
              <a:endCxn id="418" idx="5"/>
            </p:cNvCxnSpPr>
            <p:nvPr/>
          </p:nvCxnSpPr>
          <p:spPr>
            <a:xfrm rot="10800000">
              <a:off x="4436160" y="4692040"/>
              <a:ext cx="20079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Shape 443"/>
            <p:cNvCxnSpPr>
              <a:stCxn id="432" idx="0"/>
              <a:endCxn id="420" idx="4"/>
            </p:cNvCxnSpPr>
            <p:nvPr/>
          </p:nvCxnSpPr>
          <p:spPr>
            <a:xfrm rot="10800000">
              <a:off x="6798313" y="4786290"/>
              <a:ext cx="261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Shape 444"/>
            <p:cNvCxnSpPr>
              <a:stCxn id="432" idx="7"/>
              <a:endCxn id="421" idx="4"/>
            </p:cNvCxnSpPr>
            <p:nvPr/>
          </p:nvCxnSpPr>
          <p:spPr>
            <a:xfrm rot="10800000" flipH="1">
              <a:off x="7204766" y="4786240"/>
              <a:ext cx="8961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Shape 445"/>
            <p:cNvCxnSpPr>
              <a:stCxn id="416" idx="0"/>
              <a:endCxn id="422" idx="3"/>
            </p:cNvCxnSpPr>
            <p:nvPr/>
          </p:nvCxnSpPr>
          <p:spPr>
            <a:xfrm rot="10800000" flipH="1">
              <a:off x="1512130" y="3477690"/>
              <a:ext cx="10527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Shape 446"/>
            <p:cNvCxnSpPr>
              <a:stCxn id="416" idx="7"/>
              <a:endCxn id="423" idx="3"/>
            </p:cNvCxnSpPr>
            <p:nvPr/>
          </p:nvCxnSpPr>
          <p:spPr>
            <a:xfrm rot="10800000" flipH="1">
              <a:off x="1862042" y="3477640"/>
              <a:ext cx="1988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Shape 447"/>
            <p:cNvCxnSpPr>
              <a:stCxn id="417" idx="0"/>
              <a:endCxn id="422" idx="4"/>
            </p:cNvCxnSpPr>
            <p:nvPr/>
          </p:nvCxnSpPr>
          <p:spPr>
            <a:xfrm rot="10800000" flipH="1">
              <a:off x="2805983" y="3571890"/>
              <a:ext cx="1029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Shape 448"/>
            <p:cNvCxnSpPr>
              <a:stCxn id="417" idx="7"/>
              <a:endCxn id="424" idx="3"/>
            </p:cNvCxnSpPr>
            <p:nvPr/>
          </p:nvCxnSpPr>
          <p:spPr>
            <a:xfrm rot="10800000" flipH="1">
              <a:off x="3150273" y="3477640"/>
              <a:ext cx="19863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Shape 449"/>
            <p:cNvCxnSpPr>
              <a:stCxn id="418" idx="0"/>
              <a:endCxn id="423" idx="4"/>
            </p:cNvCxnSpPr>
            <p:nvPr/>
          </p:nvCxnSpPr>
          <p:spPr>
            <a:xfrm rot="10800000" flipH="1">
              <a:off x="4091850" y="3571890"/>
              <a:ext cx="1032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Shape 450"/>
            <p:cNvCxnSpPr>
              <a:stCxn id="418" idx="7"/>
              <a:endCxn id="424" idx="4"/>
            </p:cNvCxnSpPr>
            <p:nvPr/>
          </p:nvCxnSpPr>
          <p:spPr>
            <a:xfrm rot="10800000" flipH="1">
              <a:off x="4436140" y="3571840"/>
              <a:ext cx="10446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Shape 451"/>
            <p:cNvCxnSpPr>
              <a:stCxn id="419" idx="1"/>
              <a:endCxn id="422" idx="5"/>
            </p:cNvCxnSpPr>
            <p:nvPr/>
          </p:nvCxnSpPr>
          <p:spPr>
            <a:xfrm rot="10800000">
              <a:off x="3253480" y="3477640"/>
              <a:ext cx="1766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Shape 452"/>
            <p:cNvCxnSpPr>
              <a:stCxn id="419" idx="0"/>
              <a:endCxn id="425" idx="3"/>
            </p:cNvCxnSpPr>
            <p:nvPr/>
          </p:nvCxnSpPr>
          <p:spPr>
            <a:xfrm rot="10800000" flipH="1">
              <a:off x="5369792" y="3477690"/>
              <a:ext cx="10527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Shape 453"/>
            <p:cNvCxnSpPr>
              <a:stCxn id="420" idx="1"/>
              <a:endCxn id="423" idx="5"/>
            </p:cNvCxnSpPr>
            <p:nvPr/>
          </p:nvCxnSpPr>
          <p:spPr>
            <a:xfrm rot="10800000">
              <a:off x="4539428" y="3477640"/>
              <a:ext cx="19092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Shape 454"/>
            <p:cNvCxnSpPr>
              <a:stCxn id="420" idx="0"/>
              <a:endCxn id="425" idx="4"/>
            </p:cNvCxnSpPr>
            <p:nvPr/>
          </p:nvCxnSpPr>
          <p:spPr>
            <a:xfrm rot="10800000">
              <a:off x="6766740" y="3571890"/>
              <a:ext cx="318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Shape 455"/>
            <p:cNvCxnSpPr>
              <a:stCxn id="421" idx="1"/>
              <a:endCxn id="424" idx="5"/>
            </p:cNvCxnSpPr>
            <p:nvPr/>
          </p:nvCxnSpPr>
          <p:spPr>
            <a:xfrm rot="10800000">
              <a:off x="5824994" y="3477640"/>
              <a:ext cx="19377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Shape 456"/>
            <p:cNvCxnSpPr>
              <a:stCxn id="421" idx="0"/>
              <a:endCxn id="425" idx="5"/>
            </p:cNvCxnSpPr>
            <p:nvPr/>
          </p:nvCxnSpPr>
          <p:spPr>
            <a:xfrm rot="10800000">
              <a:off x="7110938" y="3477690"/>
              <a:ext cx="9900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Shape 457"/>
            <p:cNvCxnSpPr>
              <a:stCxn id="422" idx="0"/>
              <a:endCxn id="427" idx="2"/>
            </p:cNvCxnSpPr>
            <p:nvPr/>
          </p:nvCxnSpPr>
          <p:spPr>
            <a:xfrm rot="10800000" flipH="1">
              <a:off x="2909017" y="2393140"/>
              <a:ext cx="1377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Shape 458"/>
            <p:cNvCxnSpPr>
              <a:stCxn id="423" idx="0"/>
              <a:endCxn id="427" idx="3"/>
            </p:cNvCxnSpPr>
            <p:nvPr/>
          </p:nvCxnSpPr>
          <p:spPr>
            <a:xfrm rot="10800000" flipH="1">
              <a:off x="4194913" y="2620540"/>
              <a:ext cx="276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Shape 459"/>
            <p:cNvCxnSpPr>
              <a:stCxn id="424" idx="0"/>
              <a:endCxn id="427" idx="5"/>
            </p:cNvCxnSpPr>
            <p:nvPr/>
          </p:nvCxnSpPr>
          <p:spPr>
            <a:xfrm rot="10800000">
              <a:off x="5361982" y="2620540"/>
              <a:ext cx="118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Shape 460"/>
            <p:cNvCxnSpPr>
              <a:stCxn id="425" idx="0"/>
              <a:endCxn id="427" idx="6"/>
            </p:cNvCxnSpPr>
            <p:nvPr/>
          </p:nvCxnSpPr>
          <p:spPr>
            <a:xfrm rot="10800000">
              <a:off x="5546578" y="2393140"/>
              <a:ext cx="12201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2" name="Shape 432"/>
            <p:cNvSpPr/>
            <p:nvPr/>
          </p:nvSpPr>
          <p:spPr>
            <a:xfrm>
              <a:off x="628651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BC</a:t>
              </a: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</p:grpSp>
      <p:sp>
        <p:nvSpPr>
          <p:cNvPr id="461" name="Shape 461"/>
          <p:cNvSpPr/>
          <p:nvPr/>
        </p:nvSpPr>
        <p:spPr>
          <a:xfrm>
            <a:off x="4317662" y="5788594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3819355" y="4921400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5182225" y="4885743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6403009" y="4931343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061851" y="3749137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3906933" y="3789843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6403009" y="3742742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22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144D130C-276F-4517-A9E0-A84A9DE6072B}"/>
              </a:ext>
            </a:extLst>
          </p:cNvPr>
          <p:cNvGraphicFramePr/>
          <p:nvPr>
            <p:extLst/>
          </p:nvPr>
        </p:nvGraphicFramePr>
        <p:xfrm>
          <a:off x="2315183" y="1635181"/>
          <a:ext cx="6721813" cy="388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hape 332">
            <a:extLst>
              <a:ext uri="{FF2B5EF4-FFF2-40B4-BE49-F238E27FC236}">
                <a16:creationId xmlns:a16="http://schemas.microsoft.com/office/drawing/2014/main" id="{83C61F38-9291-4CC0-907C-C1088DAD7116}"/>
              </a:ext>
            </a:extLst>
          </p:cNvPr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Comparazione</a:t>
            </a:r>
          </a:p>
        </p:txBody>
      </p:sp>
    </p:spTree>
    <p:extLst>
      <p:ext uri="{BB962C8B-B14F-4D97-AF65-F5344CB8AC3E}">
        <p14:creationId xmlns:p14="http://schemas.microsoft.com/office/powerpoint/2010/main" val="51243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Shape 475"/>
              <p:cNvSpPr txBox="1"/>
              <p:nvPr/>
            </p:nvSpPr>
            <p:spPr>
              <a:xfrm>
                <a:off x="526281" y="1189474"/>
                <a:ext cx="6770400" cy="16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L’output del </a:t>
                </a:r>
                <a:r>
                  <a:rPr lang="it-IT" sz="1800" dirty="0" err="1">
                    <a:latin typeface="Comfortaa"/>
                    <a:ea typeface="Comfortaa"/>
                    <a:cs typeface="Comfortaa"/>
                    <a:sym typeface="Comfortaa"/>
                  </a:rPr>
                  <a:t>Minimality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Test sarà, dunque, per ogni 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i</a:t>
                </a:r>
                <a:r>
                  <a:rPr lang="it-IT" sz="1800" b="1" dirty="0">
                    <a:latin typeface="Comfortaa"/>
                    <a:ea typeface="Comfortaa"/>
                    <a:cs typeface="Comfortaa"/>
                    <a:sym typeface="Comfortaa"/>
                  </a:rPr>
                  <a:t> pattern minimali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appena trovati.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475" name="Shape 4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1" y="1189474"/>
                <a:ext cx="6770400" cy="1651200"/>
              </a:xfrm>
              <a:prstGeom prst="rect">
                <a:avLst/>
              </a:prstGeom>
              <a:blipFill>
                <a:blip r:embed="rId5"/>
                <a:stretch>
                  <a:fillRect l="-7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6" name="Shape 4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1244" y="2177273"/>
            <a:ext cx="2854456" cy="192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7" name="Shape 477"/>
          <p:cNvSpPr txBox="1"/>
          <p:nvPr/>
        </p:nvSpPr>
        <p:spPr>
          <a:xfrm>
            <a:off x="3077822" y="4509824"/>
            <a:ext cx="3783300" cy="57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it-IT" sz="4000" dirty="0">
                <a:latin typeface="Comfortaa" panose="00000500000000000000" pitchFamily="2" charset="0"/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1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B51CBE-C243-42DC-B8DC-860944A2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650" y="2400213"/>
            <a:ext cx="4964349" cy="276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hape 493"/>
          <p:cNvSpPr txBox="1"/>
          <p:nvPr/>
        </p:nvSpPr>
        <p:spPr>
          <a:xfrm>
            <a:off x="123825" y="612444"/>
            <a:ext cx="12192000" cy="16166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it-IT" sz="7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57228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Progettazione base di dati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Data cleaning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Il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22355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https://lh3.googleusercontent.com/aTaADNgNnRhlcVAticBynUer0-5Uq8MhJwU4H2qE2GVL9mCcy8MV8LBrEPqzDmWdT2sNULNZ-0pgLpV5YXoySqgaR1mmO3Ot1vpvKLUAeIM4BfLpz3WjJJI2aev7d9w1pmoWEz8Y0sE">
            <a:extLst>
              <a:ext uri="{FF2B5EF4-FFF2-40B4-BE49-F238E27FC236}">
                <a16:creationId xmlns:a16="http://schemas.microsoft.com/office/drawing/2014/main" id="{CF0052CF-2E2C-4EE2-AEC3-A2353B04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21" y="1400782"/>
            <a:ext cx="8258175" cy="52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Shape 2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200526" y="-72999"/>
            <a:ext cx="8343900" cy="6931000"/>
          </a:xfrm>
          <a:prstGeom prst="rect">
            <a:avLst/>
          </a:prstGeom>
          <a:blipFill rotWithShape="1">
            <a:blip r:embed="rId5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5DFBC5C-D839-46C3-BB4B-037E482EF95C}"/>
              </a:ext>
            </a:extLst>
          </p:cNvPr>
          <p:cNvSpPr/>
          <p:nvPr/>
        </p:nvSpPr>
        <p:spPr>
          <a:xfrm>
            <a:off x="6038264" y="5624322"/>
            <a:ext cx="1515062" cy="1006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Shape 4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319" y="5181068"/>
            <a:ext cx="1407285" cy="1420829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9" name="Shape 484"/>
          <p:cNvSpPr txBox="1"/>
          <p:nvPr/>
        </p:nvSpPr>
        <p:spPr>
          <a:xfrm>
            <a:off x="4171528" y="248393"/>
            <a:ext cx="5224463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8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Giovanni Leo</a:t>
            </a:r>
          </a:p>
        </p:txBody>
      </p:sp>
    </p:spTree>
    <p:extLst>
      <p:ext uri="{BB962C8B-B14F-4D97-AF65-F5344CB8AC3E}">
        <p14:creationId xmlns:p14="http://schemas.microsoft.com/office/powerpoint/2010/main" val="335799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70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>
            <a:off x="4200531" y="-6667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Identificazione soglie ottime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Shape 502"/>
              <p:cNvSpPr txBox="1"/>
              <p:nvPr/>
            </p:nvSpPr>
            <p:spPr>
              <a:xfrm>
                <a:off x="526287" y="1808387"/>
                <a:ext cx="6779389" cy="288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L'idea generale è quella di trovare i più grandi pattern di </a:t>
                </a:r>
                <a:r>
                  <a:rPr lang="it-IT" sz="18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threshold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che non dominano i sotto-pattern minimali in un determinato 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𝐶</m:t>
                        </m:r>
                      </m:e>
                      <m:sub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Tali </a:t>
                </a:r>
                <a:r>
                  <a:rPr lang="it-IT" sz="18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threshold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rappresentano soglie ottime per il cluster successivo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𝐶</m:t>
                        </m:r>
                      </m:e>
                      <m:sub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𝑖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−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)</m:t>
                        </m:r>
                      </m:sub>
                    </m:sSub>
                    <m:r>
                      <a:rPr lang="it-IT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Per ogni sotto-pattern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) minimale ammissibile, l'obiettivo di questa fase è quello di generare soglie ottime.</a:t>
                </a:r>
              </a:p>
              <a:p>
                <a:pPr>
                  <a:lnSpc>
                    <a:spcPct val="115000"/>
                  </a:lnSpc>
                </a:pP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02" name="Shape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1808387"/>
                <a:ext cx="6779389" cy="2880896"/>
              </a:xfrm>
              <a:prstGeom prst="rect">
                <a:avLst/>
              </a:prstGeom>
              <a:blipFill>
                <a:blip r:embed="rId5"/>
                <a:stretch>
                  <a:fillRect l="-719" r="-1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8" r="7399"/>
          <a:stretch/>
        </p:blipFill>
        <p:spPr>
          <a:xfrm>
            <a:off x="7658769" y="1915768"/>
            <a:ext cx="4361127" cy="246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5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0" name="Shape 510"/>
          <p:cNvSpPr txBox="1"/>
          <p:nvPr/>
        </p:nvSpPr>
        <p:spPr>
          <a:xfrm>
            <a:off x="614831" y="1135103"/>
            <a:ext cx="9420300" cy="83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Consideriamo un unico attributo candidato per X. Dato un </a:t>
            </a:r>
            <a:r>
              <a:rPr lang="it-IT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clusterID</a:t>
            </a:r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k &gt; 0 dell'attributo A, se esiste trova il minimo valore</a:t>
            </a:r>
          </a:p>
          <a:p>
            <a:pPr indent="-69846">
              <a:buClr>
                <a:schemeClr val="dk1"/>
              </a:buClr>
              <a:buSzPts val="1100"/>
            </a:pPr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 tale che:</a:t>
            </a:r>
          </a:p>
          <a:p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Shape 511"/>
              <p:cNvSpPr txBox="1"/>
              <p:nvPr/>
            </p:nvSpPr>
            <p:spPr>
              <a:xfrm>
                <a:off x="614831" y="2188777"/>
                <a:ext cx="9420300" cy="8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indent="-69846">
                  <a:buSzPts val="1100"/>
                </a:pP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(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𝑚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 − 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mfortaa"/>
                        <a:sym typeface="Comfortaa"/>
                      </a:rPr>
                      <m:t>𝜀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rappresenta la migliore soglia per il cluster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next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(k). Se m &gt; 0</a:t>
                </a:r>
              </a:p>
              <a:p>
                <a:pPr indent="-69846">
                  <a:buSzPts val="11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allora viene generata</a:t>
                </a:r>
              </a:p>
              <a:p>
                <a:pPr indent="-69846">
                  <a:buSzPts val="1100"/>
                </a:pP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11" name="Shape 5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1" y="2188777"/>
                <a:ext cx="9420300" cy="839400"/>
              </a:xfrm>
              <a:prstGeom prst="rect">
                <a:avLst/>
              </a:prstGeom>
              <a:blipFill>
                <a:blip r:embed="rId6"/>
                <a:stretch>
                  <a:fillRect l="-388" t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" name="Shape 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943" y="1939560"/>
            <a:ext cx="2945148" cy="2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953" y="2788155"/>
            <a:ext cx="2891731" cy="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614831" y="3155581"/>
            <a:ext cx="7951800" cy="65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it-IT" sz="1600" dirty="0">
                <a:latin typeface="Comfortaa"/>
                <a:ea typeface="Comfortaa"/>
                <a:cs typeface="Comfortaa"/>
                <a:sym typeface="Comfortaa"/>
              </a:rPr>
              <a:t>in altre parole quando esistono più RFD sullo stesso LHS è necessario</a:t>
            </a:r>
          </a:p>
          <a:p>
            <a:r>
              <a:rPr lang="it-IT" sz="1600" dirty="0">
                <a:latin typeface="Comfortaa"/>
                <a:ea typeface="Comfortaa"/>
                <a:cs typeface="Comfortaa"/>
                <a:sym typeface="Comfortaa"/>
              </a:rPr>
              <a:t>mantenere quella con RHS minore.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5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lvl="0"/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6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Shape 239"/>
          <p:cNvGraphicFramePr/>
          <p:nvPr>
            <p:extLst>
              <p:ext uri="{D42A27DB-BD31-4B8C-83A1-F6EECF244321}">
                <p14:modId xmlns:p14="http://schemas.microsoft.com/office/powerpoint/2010/main" val="40783263"/>
              </p:ext>
            </p:extLst>
          </p:nvPr>
        </p:nvGraphicFramePr>
        <p:xfrm>
          <a:off x="5472543" y="1701203"/>
          <a:ext cx="6500879" cy="18495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6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500" b="1" i="0" u="none" strike="noStrike" cap="none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500" b="1" i="0" u="none" strike="noStrike" cap="none" dirty="0" smtClean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Shape 5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2393" y="3712986"/>
            <a:ext cx="2891731" cy="3117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5472541" y="4172877"/>
                <a:ext cx="40155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it-IT" dirty="0" err="1">
                    <a:latin typeface="Comfortaa" panose="00000500000000000000" pitchFamily="2" charset="0"/>
                  </a:rPr>
                  <a:t>ReleaseDate</a:t>
                </a:r>
                <a:r>
                  <a:rPr lang="it-IT" dirty="0">
                    <a:latin typeface="Comfortaa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 err="1">
                    <a:latin typeface="Comfortaa" panose="00000500000000000000" pitchFamily="2" charset="0"/>
                  </a:rPr>
                  <a:t>ExecutionDate</a:t>
                </a:r>
                <a:r>
                  <a:rPr lang="it-IT" dirty="0">
                    <a:latin typeface="Comfortaa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</a:t>
                </a:r>
              </a:p>
              <a:p>
                <a:endParaRPr lang="it-IT" dirty="0">
                  <a:latin typeface="Comfortaa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41" y="4172877"/>
                <a:ext cx="4015586" cy="523220"/>
              </a:xfrm>
              <a:prstGeom prst="rect">
                <a:avLst/>
              </a:prstGeom>
              <a:blipFill>
                <a:blip r:embed="rId8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36" y="4579111"/>
            <a:ext cx="4380952" cy="265143"/>
          </a:xfrm>
          <a:prstGeom prst="rect">
            <a:avLst/>
          </a:prstGeom>
        </p:spPr>
      </p:pic>
      <p:graphicFrame>
        <p:nvGraphicFramePr>
          <p:cNvPr id="11" name="Shape 107"/>
          <p:cNvGraphicFramePr/>
          <p:nvPr>
            <p:extLst>
              <p:ext uri="{D42A27DB-BD31-4B8C-83A1-F6EECF244321}">
                <p14:modId xmlns:p14="http://schemas.microsoft.com/office/powerpoint/2010/main" val="1249653498"/>
              </p:ext>
            </p:extLst>
          </p:nvPr>
        </p:nvGraphicFramePr>
        <p:xfrm>
          <a:off x="355028" y="1266606"/>
          <a:ext cx="4657333" cy="4058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5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0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21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1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err="1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100" b="1" i="0" u="none" strike="noStrike" cap="none" dirty="0" smtClean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492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6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C6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C7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66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C8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4" name="Rettangolo 13"/>
          <p:cNvSpPr/>
          <p:nvPr/>
        </p:nvSpPr>
        <p:spPr>
          <a:xfrm>
            <a:off x="10982047" y="2189024"/>
            <a:ext cx="991375" cy="341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55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42093" y="5399413"/>
            <a:ext cx="1944783" cy="145858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8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9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0" name="Shape 510"/>
              <p:cNvSpPr txBox="1"/>
              <p:nvPr/>
            </p:nvSpPr>
            <p:spPr>
              <a:xfrm>
                <a:off x="601382" y="1048325"/>
                <a:ext cx="10409519" cy="13828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Dato un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clusterID</a:t>
                </a:r>
                <a:r>
                  <a:rPr lang="it-IT" sz="1600" dirty="0">
                    <a:latin typeface="Comfortaa" panose="00000500000000000000" pitchFamily="2" charset="0"/>
                  </a:rPr>
                  <a:t> k &gt; 0 dell'attributo A, se esiste trova le coppie </a:t>
                </a:r>
                <a14:m>
                  <m:oMath xmlns:m="http://schemas.openxmlformats.org/officeDocument/2006/math">
                    <m:r>
                      <a:rPr lang="it-IT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 non dominanti rispetto all'insieme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 </a:t>
                </a:r>
                <a:r>
                  <a:rPr lang="it-IT" sz="1600" b="1" dirty="0">
                    <a:latin typeface="Comfortaa" panose="00000500000000000000" pitchFamily="2" charset="0"/>
                  </a:rPr>
                  <a:t>S =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nonDominating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, quindi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rappresentano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</a:t>
                </a:r>
                <a:r>
                  <a:rPr lang="it-IT" sz="1600" dirty="0">
                    <a:latin typeface="Comfortaa" panose="00000500000000000000" pitchFamily="2" charset="0"/>
                  </a:rPr>
                  <a:t>le possibili soglie da generare per il cluster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next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.</a:t>
                </a: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In particolare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genera</a:t>
                </a:r>
                <a:endParaRPr lang="it-IT" sz="1600" dirty="0">
                  <a:solidFill>
                    <a:schemeClr val="dk1"/>
                  </a:solidFill>
                  <a:latin typeface="Comfortaa" panose="00000500000000000000" pitchFamily="2" charset="0"/>
                  <a:ea typeface="Comfortaa"/>
                  <a:cs typeface="Comfortaa"/>
                  <a:sym typeface="Comfortaa"/>
                </a:endParaRPr>
              </a:p>
              <a:p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10" name="Shape 5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82" y="1048325"/>
                <a:ext cx="10409519" cy="1382881"/>
              </a:xfrm>
              <a:prstGeom prst="rect">
                <a:avLst/>
              </a:prstGeom>
              <a:blipFill>
                <a:blip r:embed="rId10"/>
                <a:stretch>
                  <a:fillRect l="-351" t="-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0" y="2154146"/>
            <a:ext cx="3184997" cy="269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/>
              <p:cNvSpPr/>
              <p:nvPr/>
            </p:nvSpPr>
            <p:spPr>
              <a:xfrm>
                <a:off x="608763" y="2503196"/>
                <a:ext cx="21128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latin typeface="Comfortaa" panose="00000500000000000000" pitchFamily="2" charset="0"/>
                  </a:rPr>
                  <a:t>Invece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genera</a:t>
                </a:r>
                <a:endParaRPr lang="it-IT" dirty="0">
                  <a:solidFill>
                    <a:schemeClr val="dk1"/>
                  </a:solidFill>
                  <a:latin typeface="Comfortaa" panose="00000500000000000000" pitchFamily="2" charset="0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" name="Rettango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3" y="2503196"/>
                <a:ext cx="2112886" cy="307777"/>
              </a:xfrm>
              <a:prstGeom prst="rect">
                <a:avLst/>
              </a:prstGeom>
              <a:blipFill>
                <a:blip r:embed="rId12"/>
                <a:stretch>
                  <a:fillRect l="-867" t="-4000" r="-289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4" y="2890631"/>
            <a:ext cx="3459047" cy="291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7" y="3239689"/>
                <a:ext cx="345904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esiste (con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3239689"/>
                <a:ext cx="3459047" cy="358368"/>
              </a:xfrm>
              <a:prstGeom prst="rect">
                <a:avLst/>
              </a:prstGeom>
              <a:blipFill>
                <a:blip r:embed="rId14"/>
                <a:stretch>
                  <a:fillRect l="-880" t="-3390" b="-16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496525" y="3564778"/>
                <a:ext cx="1135168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Consideriamo un insieme di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non dominanti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per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600" dirty="0">
                  <a:latin typeface="Comfortaa" panose="00000500000000000000" pitchFamily="2" charset="0"/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5" y="3564778"/>
                <a:ext cx="11351683" cy="338554"/>
              </a:xfrm>
              <a:prstGeom prst="rect">
                <a:avLst/>
              </a:prstGeom>
              <a:blipFill>
                <a:blip r:embed="rId15"/>
                <a:stretch>
                  <a:fillRect l="-268" t="-3636" b="-25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96525" y="3856772"/>
                <a:ext cx="6941580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Se esiste, trova il minimo 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del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tale che</a:t>
                </a: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5" y="3856772"/>
                <a:ext cx="6941580" cy="358368"/>
              </a:xfrm>
              <a:prstGeom prst="rect">
                <a:avLst/>
              </a:prstGeom>
              <a:blipFill>
                <a:blip r:embed="rId16"/>
                <a:stretch>
                  <a:fillRect l="-439" t="-3448" b="-189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0" y="4233619"/>
            <a:ext cx="3459049" cy="2271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26288" y="4807626"/>
            <a:ext cx="1138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e genera</a:t>
            </a:r>
            <a:endParaRPr lang="it-IT" sz="1600" dirty="0"/>
          </a:p>
        </p:txBody>
      </p:sp>
      <p:pic>
        <p:nvPicPr>
          <p:cNvPr id="11" name="Immagin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6" y="4951925"/>
            <a:ext cx="1062183" cy="15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526287" y="4546573"/>
                <a:ext cx="8779448" cy="573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In altre parole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è il minimo valore fra tutti quelli dominati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endParaRPr lang="it-IT" sz="1600" dirty="0"/>
              </a:p>
              <a:p>
                <a:r>
                  <a:rPr lang="it-IT" dirty="0">
                    <a:latin typeface="Comfortaa" panose="000005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546573"/>
                <a:ext cx="8779448" cy="573811"/>
              </a:xfrm>
              <a:prstGeom prst="rect">
                <a:avLst/>
              </a:prstGeom>
              <a:blipFill>
                <a:blip r:embed="rId19"/>
                <a:stretch>
                  <a:fillRect l="-347" t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55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2093" y="5399413"/>
            <a:ext cx="1944783" cy="145858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7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</p:txBody>
          </p:sp>
        </mc:Choice>
        <mc:Fallback xmlns=""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8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Shape 107"/>
          <p:cNvGraphicFramePr/>
          <p:nvPr>
            <p:extLst>
              <p:ext uri="{D42A27DB-BD31-4B8C-83A1-F6EECF244321}">
                <p14:modId xmlns:p14="http://schemas.microsoft.com/office/powerpoint/2010/main" val="2089482857"/>
              </p:ext>
            </p:extLst>
          </p:nvPr>
        </p:nvGraphicFramePr>
        <p:xfrm>
          <a:off x="355028" y="1266606"/>
          <a:ext cx="4657333" cy="4058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5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0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21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1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err="1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100" b="1" i="0" u="none" strike="noStrike" cap="none" dirty="0" smtClean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492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6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C6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C7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66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C8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8" name="Shape 248"/>
          <p:cNvGraphicFramePr/>
          <p:nvPr>
            <p:extLst>
              <p:ext uri="{D42A27DB-BD31-4B8C-83A1-F6EECF244321}">
                <p14:modId xmlns:p14="http://schemas.microsoft.com/office/powerpoint/2010/main" val="4275493571"/>
              </p:ext>
            </p:extLst>
          </p:nvPr>
        </p:nvGraphicFramePr>
        <p:xfrm>
          <a:off x="5436171" y="1266604"/>
          <a:ext cx="6500879" cy="18495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6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500" b="1" i="0" u="none" strike="noStrike" cap="none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500" b="1" i="0" u="none" strike="noStrike" cap="none" dirty="0" smtClean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Immagin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64" y="3268335"/>
            <a:ext cx="3184997" cy="269391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74" y="3705448"/>
            <a:ext cx="3459047" cy="29104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00" y="4652507"/>
            <a:ext cx="6060723" cy="248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5436164" y="4164222"/>
                <a:ext cx="5235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IDCheck,PrescriptionDate;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ExecutionDate;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164" y="4164222"/>
                <a:ext cx="5235472" cy="307777"/>
              </a:xfrm>
              <a:prstGeom prst="rect">
                <a:avLst/>
              </a:prstGeom>
              <a:blipFill>
                <a:blip r:embed="rId1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/>
          <p:cNvSpPr/>
          <p:nvPr/>
        </p:nvSpPr>
        <p:spPr>
          <a:xfrm>
            <a:off x="7514748" y="1723172"/>
            <a:ext cx="1034473" cy="36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9559643" y="2758429"/>
            <a:ext cx="1366983" cy="36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9559643" y="1745500"/>
            <a:ext cx="1366983" cy="31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44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2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06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11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Shape 4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6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13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510"/>
              <p:cNvSpPr txBox="1"/>
              <p:nvPr/>
            </p:nvSpPr>
            <p:spPr>
              <a:xfrm>
                <a:off x="608765" y="1068443"/>
                <a:ext cx="9420300" cy="148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Dato un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clusterID</a:t>
                </a:r>
                <a:r>
                  <a:rPr lang="it-IT" sz="1600" dirty="0">
                    <a:latin typeface="Comfortaa" panose="00000500000000000000" pitchFamily="2" charset="0"/>
                  </a:rPr>
                  <a:t>  k&gt;0 dell'attributo A, se esistono trova le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non dominanti rispetto all'insieme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:r>
                  <a:rPr lang="it-IT" sz="1600" b="1" dirty="0">
                    <a:latin typeface="Comfortaa" panose="00000500000000000000" pitchFamily="2" charset="0"/>
                  </a:rPr>
                  <a:t>S=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nonDominating</a:t>
                </a:r>
                <a:r>
                  <a:rPr lang="it-IT" sz="1600" b="1" dirty="0">
                    <a:latin typeface="Comfortaa" panose="00000500000000000000" pitchFamily="2" charset="0"/>
                  </a:rPr>
                  <a:t>(k and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prev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(k))</a:t>
                </a:r>
                <a:r>
                  <a:rPr lang="it-IT" sz="1600" dirty="0">
                    <a:latin typeface="Comfortaa" panose="00000500000000000000" pitchFamily="2" charset="0"/>
                  </a:rPr>
                  <a:t>,</a:t>
                </a:r>
                <a:r>
                  <a:rPr lang="it-IT" sz="1600" b="1" dirty="0">
                    <a:latin typeface="Comfortaa" panose="00000500000000000000" pitchFamily="2" charset="0"/>
                  </a:rPr>
                  <a:t> </a:t>
                </a:r>
                <a:r>
                  <a:rPr lang="it-IT" sz="1600" dirty="0">
                    <a:latin typeface="Comfortaa" panose="00000500000000000000" pitchFamily="2" charset="0"/>
                  </a:rPr>
                  <a:t>quindi</a:t>
                </a:r>
              </a:p>
              <a:p>
                <a:endParaRPr lang="it-IT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rappresenta una delle migliori soglie per il cluster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next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 per ogni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600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genera</a:t>
                </a: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7" name="Shape 5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5" y="1068443"/>
                <a:ext cx="9420300" cy="1481957"/>
              </a:xfrm>
              <a:prstGeom prst="rect">
                <a:avLst/>
              </a:prstGeom>
              <a:blipFill>
                <a:blip r:embed="rId14"/>
                <a:stretch>
                  <a:fillRect l="-388" t="-8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2368566"/>
            <a:ext cx="7130475" cy="276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608764" y="2639617"/>
                <a:ext cx="11481637" cy="62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il tutto è possibile come nel caso precedente se tutti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esistono. Questo caso è molto particolare poiché per determinare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dobbiamo distinguere due sotto casi:</a:t>
                </a:r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4" y="2639617"/>
                <a:ext cx="11481637" cy="624402"/>
              </a:xfrm>
              <a:prstGeom prst="rect">
                <a:avLst/>
              </a:prstGeom>
              <a:blipFill>
                <a:blip r:embed="rId16"/>
                <a:stretch>
                  <a:fillRect l="-319" t="-1961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611147" y="3238666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>
                <a:latin typeface="Comfortaa" panose="00000500000000000000" pitchFamily="2" charset="0"/>
              </a:rPr>
              <a:t>Caso 1:</a:t>
            </a:r>
            <a:r>
              <a:rPr lang="it-IT" sz="1600" dirty="0">
                <a:latin typeface="Comfortaa" panose="00000500000000000000" pitchFamily="2" charset="0"/>
              </a:rPr>
              <a:t> Se</a:t>
            </a:r>
            <a:endParaRPr lang="it-IT" sz="1600" b="1" dirty="0"/>
          </a:p>
        </p:txBody>
      </p:sp>
      <p:pic>
        <p:nvPicPr>
          <p:cNvPr id="11" name="Immagin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44" y="3325627"/>
            <a:ext cx="2245333" cy="17600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4133478" y="3260961"/>
            <a:ext cx="8201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latin typeface="Comfortaa" panose="00000500000000000000" pitchFamily="2" charset="0"/>
              </a:rPr>
              <a:t>è un pattern dominante. Consideriamo tutti i pattern di </a:t>
            </a:r>
            <a:r>
              <a:rPr lang="it-IT" sz="1800" dirty="0" err="1">
                <a:latin typeface="Comfortaa" panose="00000500000000000000" pitchFamily="2" charset="0"/>
              </a:rPr>
              <a:t>tuple</a:t>
            </a:r>
            <a:endParaRPr lang="it-IT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tangolo 12"/>
              <p:cNvSpPr/>
              <p:nvPr/>
            </p:nvSpPr>
            <p:spPr>
              <a:xfrm>
                <a:off x="609007" y="3514730"/>
                <a:ext cx="11481395" cy="358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non dominanti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Se esiste trova il minimo 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del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tale che</a:t>
                </a:r>
              </a:p>
            </p:txBody>
          </p:sp>
        </mc:Choice>
        <mc:Fallback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07" y="3514730"/>
                <a:ext cx="11481395" cy="358368"/>
              </a:xfrm>
              <a:prstGeom prst="rect">
                <a:avLst/>
              </a:prstGeom>
              <a:blipFill>
                <a:blip r:embed="rId18"/>
                <a:stretch>
                  <a:fillRect l="-319" t="-3448" b="-189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" y="3915223"/>
            <a:ext cx="773953" cy="188039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9" y="4172317"/>
            <a:ext cx="2392220" cy="21771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4475021"/>
            <a:ext cx="3648365" cy="22279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7" y="4788549"/>
            <a:ext cx="4000183" cy="223655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565442" y="5071758"/>
            <a:ext cx="1215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E genera </a:t>
            </a:r>
            <a:endParaRPr lang="it-IT" sz="1600" dirty="0"/>
          </a:p>
        </p:txBody>
      </p:sp>
      <p:pic>
        <p:nvPicPr>
          <p:cNvPr id="21" name="Immagin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1601413"/>
            <a:ext cx="3000355" cy="208009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22" y="5192164"/>
            <a:ext cx="1062183" cy="1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Progettazione base di dati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3913" y="2765416"/>
            <a:ext cx="3895727" cy="259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3" name="Shape 123"/>
          <p:cNvSpPr txBox="1"/>
          <p:nvPr/>
        </p:nvSpPr>
        <p:spPr>
          <a:xfrm>
            <a:off x="526275" y="1682275"/>
            <a:ext cx="57195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L’evoluzione delle reti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ha incrementato i dati provenienti da innumerevoli fonti.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Questo flusso di dati “sporchi” rende la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progettazione di basi di dati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difficoltosa nel garantire servizi come la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 qualità dei dati.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Servizi come questo si ottengono riducendo le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   inconsistenze.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73944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hape 510"/>
              <p:cNvSpPr txBox="1"/>
              <p:nvPr/>
            </p:nvSpPr>
            <p:spPr>
              <a:xfrm>
                <a:off x="632007" y="1058188"/>
                <a:ext cx="9420300" cy="148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Dato un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clusterID</a:t>
                </a:r>
                <a:r>
                  <a:rPr lang="it-IT" sz="1600" dirty="0">
                    <a:latin typeface="Comfortaa" panose="00000500000000000000" pitchFamily="2" charset="0"/>
                  </a:rPr>
                  <a:t>  k&gt;0 dell'attributo A, se esistono trova le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non dominanti rispetto all'insieme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:r>
                  <a:rPr lang="it-IT" sz="1600" b="1" dirty="0">
                    <a:latin typeface="Comfortaa" panose="00000500000000000000" pitchFamily="2" charset="0"/>
                  </a:rPr>
                  <a:t>S=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nonDominating</a:t>
                </a:r>
                <a:r>
                  <a:rPr lang="it-IT" sz="1600" b="1" dirty="0">
                    <a:latin typeface="Comfortaa" panose="00000500000000000000" pitchFamily="2" charset="0"/>
                  </a:rPr>
                  <a:t>(k and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prev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(k))</a:t>
                </a:r>
                <a:r>
                  <a:rPr lang="it-IT" sz="1600" dirty="0">
                    <a:latin typeface="Comfortaa" panose="00000500000000000000" pitchFamily="2" charset="0"/>
                  </a:rPr>
                  <a:t>,</a:t>
                </a:r>
                <a:r>
                  <a:rPr lang="it-IT" sz="1600" b="1" dirty="0">
                    <a:latin typeface="Comfortaa" panose="00000500000000000000" pitchFamily="2" charset="0"/>
                  </a:rPr>
                  <a:t> </a:t>
                </a:r>
                <a:r>
                  <a:rPr lang="it-IT" sz="1600" dirty="0">
                    <a:latin typeface="Comfortaa" panose="00000500000000000000" pitchFamily="2" charset="0"/>
                  </a:rPr>
                  <a:t>quindi</a:t>
                </a:r>
              </a:p>
              <a:p>
                <a:endParaRPr lang="it-IT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rappresenta una delle migliori soglie per il cluster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next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 per ogni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600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genera</a:t>
                </a: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21" name="Shape 5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7" y="1058188"/>
                <a:ext cx="9420300" cy="1481957"/>
              </a:xfrm>
              <a:prstGeom prst="rect">
                <a:avLst/>
              </a:prstGeom>
              <a:blipFill>
                <a:blip r:embed="rId13"/>
                <a:stretch>
                  <a:fillRect l="-388" t="-8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magin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1584458"/>
            <a:ext cx="3000355" cy="20800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2368566"/>
            <a:ext cx="7130475" cy="276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/>
              <p:cNvSpPr/>
              <p:nvPr/>
            </p:nvSpPr>
            <p:spPr>
              <a:xfrm>
                <a:off x="608764" y="2707235"/>
                <a:ext cx="11481637" cy="62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il tutto è possibile come nel caso precedente se tutti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esistono. Questo caso è molto particolare poiché per determinare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dobbiamo distinguere due sotto casi:</a:t>
                </a:r>
              </a:p>
            </p:txBody>
          </p:sp>
        </mc:Choice>
        <mc:Fallback xmlns="">
          <p:sp>
            <p:nvSpPr>
              <p:cNvPr id="24" name="Rettango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4" y="2707235"/>
                <a:ext cx="11481637" cy="624402"/>
              </a:xfrm>
              <a:prstGeom prst="rect">
                <a:avLst/>
              </a:prstGeom>
              <a:blipFill>
                <a:blip r:embed="rId16"/>
                <a:stretch>
                  <a:fillRect l="-319" t="-1942" b="-87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/>
          <p:cNvSpPr/>
          <p:nvPr/>
        </p:nvSpPr>
        <p:spPr>
          <a:xfrm>
            <a:off x="611147" y="3238666"/>
            <a:ext cx="1276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>
                <a:latin typeface="Comfortaa" panose="00000500000000000000" pitchFamily="2" charset="0"/>
              </a:rPr>
              <a:t>Caso 2:</a:t>
            </a:r>
            <a:r>
              <a:rPr lang="it-IT" sz="1600" dirty="0">
                <a:latin typeface="Comfortaa" panose="00000500000000000000" pitchFamily="2" charset="0"/>
              </a:rPr>
              <a:t> Se</a:t>
            </a:r>
            <a:endParaRPr lang="it-IT" sz="1600" b="1" dirty="0"/>
          </a:p>
        </p:txBody>
      </p:sp>
      <p:pic>
        <p:nvPicPr>
          <p:cNvPr id="26" name="Immagin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51" y="3326468"/>
            <a:ext cx="2245333" cy="17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ttangolo 26"/>
              <p:cNvSpPr/>
              <p:nvPr/>
            </p:nvSpPr>
            <p:spPr>
              <a:xfrm>
                <a:off x="666158" y="3514730"/>
                <a:ext cx="11230567" cy="358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dominanti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Se esiste trova il minimo 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del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tale che</a:t>
                </a:r>
              </a:p>
            </p:txBody>
          </p:sp>
        </mc:Choice>
        <mc:Fallback>
          <p:sp>
            <p:nvSpPr>
              <p:cNvPr id="27" name="Rettango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8" y="3514730"/>
                <a:ext cx="11230567" cy="358368"/>
              </a:xfrm>
              <a:prstGeom prst="rect">
                <a:avLst/>
              </a:prstGeom>
              <a:blipFill>
                <a:blip r:embed="rId18"/>
                <a:stretch>
                  <a:fillRect l="-271" t="-3448" b="-189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" y="3915223"/>
            <a:ext cx="773953" cy="188039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9" y="4172317"/>
            <a:ext cx="2392220" cy="217715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4475021"/>
            <a:ext cx="3648365" cy="222791"/>
          </a:xfrm>
          <a:prstGeom prst="rect">
            <a:avLst/>
          </a:prstGeom>
        </p:spPr>
      </p:pic>
      <p:sp>
        <p:nvSpPr>
          <p:cNvPr id="31" name="Rettangolo 30"/>
          <p:cNvSpPr/>
          <p:nvPr/>
        </p:nvSpPr>
        <p:spPr>
          <a:xfrm>
            <a:off x="627026" y="5026691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dirty="0">
                <a:latin typeface="Comfortaa" panose="00000500000000000000" pitchFamily="2" charset="0"/>
              </a:rPr>
              <a:t>E genera </a:t>
            </a:r>
            <a:endParaRPr lang="it-IT" sz="1800" dirty="0"/>
          </a:p>
        </p:txBody>
      </p:sp>
      <p:pic>
        <p:nvPicPr>
          <p:cNvPr id="32" name="Immagin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78" y="5181476"/>
            <a:ext cx="1062183" cy="152995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" y="4798535"/>
            <a:ext cx="3599087" cy="220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4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24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ttangolo 34"/>
          <p:cNvSpPr/>
          <p:nvPr/>
        </p:nvSpPr>
        <p:spPr>
          <a:xfrm>
            <a:off x="4015576" y="3259382"/>
            <a:ext cx="8370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è un pattern non dominante. Consideriamo tutti i pattern di </a:t>
            </a:r>
            <a:r>
              <a:rPr lang="it-IT" sz="1600" dirty="0" err="1">
                <a:latin typeface="Comfortaa" panose="00000500000000000000" pitchFamily="2" charset="0"/>
              </a:rPr>
              <a:t>tuple</a:t>
            </a:r>
            <a:r>
              <a:rPr lang="it-IT" sz="1600" dirty="0">
                <a:latin typeface="Comfortaa" panose="00000500000000000000" pitchFamily="2" charset="0"/>
              </a:rPr>
              <a:t> non</a:t>
            </a:r>
            <a:endParaRPr lang="it-IT" sz="1600" dirty="0"/>
          </a:p>
        </p:txBody>
      </p:sp>
      <p:sp>
        <p:nvSpPr>
          <p:cNvPr id="20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25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93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65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Generazione RFD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4" name="Shape 494"/>
              <p:cNvSpPr txBox="1"/>
              <p:nvPr/>
            </p:nvSpPr>
            <p:spPr>
              <a:xfrm>
                <a:off x="406209" y="1089065"/>
                <a:ext cx="10842817" cy="3911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Sapendo di avere a disposizione un insieme di sotto-pattern minimali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tali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sono ottenuti dalla fase </a:t>
                </a:r>
                <a:r>
                  <a:rPr lang="it-IT" sz="1600" dirty="0" smtClean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precedente(</a:t>
                </a:r>
                <a:r>
                  <a:rPr lang="it-IT" sz="1600" i="1" dirty="0" err="1" smtClean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Minimality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). Inoltre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si riferisce ad un insieme di attributi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Per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, una volta determinate le RFD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thresholds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L'algoritmo valuta i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,ovvero consideriamo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((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),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 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tale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omfortaa"/>
                      </a:rPr>
                      <m:t>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e prova il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</a:t>
                </a:r>
              </a:p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L'algoritmo per provare il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deve sostanzialmente fare 3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steps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</a:t>
                </a:r>
              </a:p>
              <a:p>
                <a:pPr marL="482564" indent="-342874">
                  <a:lnSpc>
                    <a:spcPct val="150000"/>
                  </a:lnSpc>
                  <a:buSzPts val="1400"/>
                  <a:buFont typeface="+mj-lt"/>
                  <a:buAutoNum type="arabicPeriod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Verifica se è ammissibile, in caso positivo si va avanti e in caso contrario non si va avanti.</a:t>
                </a:r>
              </a:p>
              <a:p>
                <a:pPr marL="482564" indent="-342874">
                  <a:lnSpc>
                    <a:spcPct val="150000"/>
                  </a:lnSpc>
                  <a:buSzPts val="1400"/>
                  <a:buFont typeface="+mj-lt"/>
                  <a:buAutoNum type="arabicPeriod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Genera le RFD partendo dal pattern ammissibile. </a:t>
                </a:r>
              </a:p>
              <a:p>
                <a:pPr marL="482564" indent="-342874">
                  <a:lnSpc>
                    <a:spcPct val="150000"/>
                  </a:lnSpc>
                  <a:buSzPts val="1400"/>
                  <a:buFont typeface="+mj-lt"/>
                  <a:buAutoNum type="arabicPeriod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Se nello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step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precedente abbiamo generato almeno una RFD  allora è utile considerare anche il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di questo pattern considerato, ovvero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((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),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omfortaa"/>
                      </a:rPr>
                      <m:t>,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omfortaa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tale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omfortaa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omfortaa"/>
                      </a:rPr>
                      <m:t>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Tale algoritmo si ferma quando non riesce a generare più RFD.</a:t>
                </a:r>
              </a:p>
            </p:txBody>
          </p:sp>
        </mc:Choice>
        <mc:Fallback>
          <p:sp>
            <p:nvSpPr>
              <p:cNvPr id="494" name="Shape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09" y="1089065"/>
                <a:ext cx="10842817" cy="3911560"/>
              </a:xfrm>
              <a:prstGeom prst="rect">
                <a:avLst/>
              </a:prstGeom>
              <a:blipFill>
                <a:blip r:embed="rId5"/>
                <a:stretch>
                  <a:fillRect r="-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0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Generazione RFD</a:t>
            </a:r>
          </a:p>
        </p:txBody>
      </p:sp>
      <p:sp>
        <p:nvSpPr>
          <p:cNvPr id="2" name="Parallelogramma 1"/>
          <p:cNvSpPr/>
          <p:nvPr/>
        </p:nvSpPr>
        <p:spPr>
          <a:xfrm>
            <a:off x="930281" y="1206588"/>
            <a:ext cx="1524000" cy="69532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1106494" y="1384974"/>
            <a:ext cx="117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Comfortaa" panose="00000500000000000000" pitchFamily="2" charset="0"/>
              </a:rPr>
              <a:t>Superset</a:t>
            </a:r>
            <a:endParaRPr lang="it-IT" sz="1600" dirty="0">
              <a:latin typeface="Comfortaa" panose="00000500000000000000" pitchFamily="2" charset="0"/>
            </a:endParaRPr>
          </a:p>
        </p:txBody>
      </p:sp>
      <p:cxnSp>
        <p:nvCxnSpPr>
          <p:cNvPr id="6" name="Connettore 2 5"/>
          <p:cNvCxnSpPr/>
          <p:nvPr/>
        </p:nvCxnSpPr>
        <p:spPr>
          <a:xfrm>
            <a:off x="1657351" y="1901912"/>
            <a:ext cx="0" cy="73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mbo 7"/>
          <p:cNvSpPr/>
          <p:nvPr/>
        </p:nvSpPr>
        <p:spPr>
          <a:xfrm>
            <a:off x="298243" y="2634483"/>
            <a:ext cx="2718216" cy="1095375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842968" y="3009866"/>
            <a:ext cx="1985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È </a:t>
            </a:r>
            <a:r>
              <a:rPr lang="it-IT" sz="1600" dirty="0" err="1">
                <a:latin typeface="Comfortaa" panose="00000500000000000000" pitchFamily="2" charset="0"/>
              </a:rPr>
              <a:t>ammisibile</a:t>
            </a:r>
            <a:r>
              <a:rPr lang="it-IT" sz="1600" dirty="0">
                <a:latin typeface="Comfortaa" panose="00000500000000000000" pitchFamily="2" charset="0"/>
              </a:rPr>
              <a:t> ?</a:t>
            </a:r>
          </a:p>
        </p:txBody>
      </p:sp>
      <p:cxnSp>
        <p:nvCxnSpPr>
          <p:cNvPr id="11" name="Connettore 2 10"/>
          <p:cNvCxnSpPr>
            <a:stCxn id="8" idx="3"/>
          </p:cNvCxnSpPr>
          <p:nvPr/>
        </p:nvCxnSpPr>
        <p:spPr>
          <a:xfrm flipV="1">
            <a:off x="3016459" y="3179142"/>
            <a:ext cx="1422192" cy="3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mbo 19"/>
          <p:cNvSpPr/>
          <p:nvPr/>
        </p:nvSpPr>
        <p:spPr>
          <a:xfrm>
            <a:off x="4438651" y="2634483"/>
            <a:ext cx="2718216" cy="1095375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4915674" y="2819481"/>
            <a:ext cx="1775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mfortaa" panose="00000500000000000000" pitchFamily="2" charset="0"/>
              </a:rPr>
              <a:t>Genera almeno una RFD?</a:t>
            </a:r>
          </a:p>
        </p:txBody>
      </p:sp>
      <p:cxnSp>
        <p:nvCxnSpPr>
          <p:cNvPr id="16" name="Connettore 2 15"/>
          <p:cNvCxnSpPr>
            <a:stCxn id="20" idx="3"/>
          </p:cNvCxnSpPr>
          <p:nvPr/>
        </p:nvCxnSpPr>
        <p:spPr>
          <a:xfrm flipV="1">
            <a:off x="7156867" y="3179142"/>
            <a:ext cx="1482309" cy="3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8667751" y="2741378"/>
            <a:ext cx="2095500" cy="90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mfortaa" panose="00000500000000000000" pitchFamily="2" charset="0"/>
              </a:rPr>
              <a:t>Consideriamo Il prossimo </a:t>
            </a:r>
            <a:r>
              <a:rPr lang="it-IT" sz="1600" dirty="0" err="1">
                <a:solidFill>
                  <a:schemeClr val="tx1"/>
                </a:solidFill>
                <a:latin typeface="Comfortaa" panose="00000500000000000000" pitchFamily="2" charset="0"/>
              </a:rPr>
              <a:t>superset</a:t>
            </a:r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24" name="Connettore diritto 23"/>
          <p:cNvCxnSpPr>
            <a:stCxn id="18" idx="0"/>
          </p:cNvCxnSpPr>
          <p:nvPr/>
        </p:nvCxnSpPr>
        <p:spPr>
          <a:xfrm flipV="1">
            <a:off x="9715500" y="2181225"/>
            <a:ext cx="0" cy="56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/>
          <p:cNvCxnSpPr/>
          <p:nvPr/>
        </p:nvCxnSpPr>
        <p:spPr>
          <a:xfrm flipH="1">
            <a:off x="1657350" y="2181226"/>
            <a:ext cx="8058151" cy="86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3557076" y="2924042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Si</a:t>
            </a:r>
            <a:endParaRPr lang="it-IT" dirty="0">
              <a:latin typeface="Comfortaa" panose="00000500000000000000" pitchFamily="2" charset="0"/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7692872" y="2928556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Si</a:t>
            </a:r>
            <a:endParaRPr lang="it-IT" dirty="0">
              <a:latin typeface="Comfortaa" panose="00000500000000000000" pitchFamily="2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631034" y="4546861"/>
            <a:ext cx="2052633" cy="66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mfortaa" panose="00000500000000000000" pitchFamily="2" charset="0"/>
              </a:rPr>
              <a:t>Termina</a:t>
            </a:r>
          </a:p>
        </p:txBody>
      </p:sp>
      <p:cxnSp>
        <p:nvCxnSpPr>
          <p:cNvPr id="30" name="Connettore 2 29"/>
          <p:cNvCxnSpPr>
            <a:stCxn id="8" idx="2"/>
            <a:endCxn id="28" idx="0"/>
          </p:cNvCxnSpPr>
          <p:nvPr/>
        </p:nvCxnSpPr>
        <p:spPr>
          <a:xfrm>
            <a:off x="1657351" y="3729857"/>
            <a:ext cx="0" cy="817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/>
          <p:cNvCxnSpPr>
            <a:stCxn id="20" idx="2"/>
          </p:cNvCxnSpPr>
          <p:nvPr/>
        </p:nvCxnSpPr>
        <p:spPr>
          <a:xfrm>
            <a:off x="5797759" y="3729858"/>
            <a:ext cx="0" cy="384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/>
          <p:cNvCxnSpPr/>
          <p:nvPr/>
        </p:nvCxnSpPr>
        <p:spPr>
          <a:xfrm flipH="1">
            <a:off x="1657350" y="4138359"/>
            <a:ext cx="41404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1204589" y="372380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No</a:t>
            </a:r>
            <a:endParaRPr lang="it-IT" dirty="0">
              <a:latin typeface="Comfortaa" panose="00000500000000000000" pitchFamily="2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5797757" y="3761803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No</a:t>
            </a:r>
            <a:endParaRPr lang="it-IT" dirty="0"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51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Tecnologie utilizzate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631" y="4017058"/>
            <a:ext cx="3570751" cy="117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1575" y="3330675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5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5628" y="1501907"/>
            <a:ext cx="2976349" cy="18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6" name="Shape 1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3151" y="1827122"/>
            <a:ext cx="4658600" cy="117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7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87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Test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526289" y="1134113"/>
            <a:ext cx="11577175" cy="58112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800" dirty="0">
                <a:latin typeface="Comfortaa" panose="00000500000000000000" pitchFamily="2" charset="0"/>
              </a:rPr>
              <a:t>Tutti i test sono stati eseguiti su una macchina con sistema operativo </a:t>
            </a:r>
            <a:r>
              <a:rPr lang="it-IT" sz="1800" dirty="0" err="1">
                <a:latin typeface="Comfortaa" panose="00000500000000000000" pitchFamily="2" charset="0"/>
              </a:rPr>
              <a:t>windows</a:t>
            </a:r>
            <a:r>
              <a:rPr lang="it-IT" sz="1800" dirty="0">
                <a:latin typeface="Comfortaa" panose="00000500000000000000" pitchFamily="2" charset="0"/>
              </a:rPr>
              <a:t> 10, un processore Intel Core i7 4750HQ a 2.0GHz e con 12Gb di RAM DDR3</a:t>
            </a:r>
            <a:r>
              <a:rPr lang="it-IT" sz="1800" dirty="0"/>
              <a:t>.</a:t>
            </a:r>
            <a:endParaRPr sz="18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526287" y="1817233"/>
            <a:ext cx="10097700" cy="22102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it-IT" sz="1800" dirty="0">
                <a:latin typeface="Comfortaa" panose="00000500000000000000" pitchFamily="2" charset="0"/>
              </a:rPr>
              <a:t>Mostreremo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quelli che sono i test ritenuti validi 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in sequenziale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con un numero di </a:t>
            </a:r>
            <a:r>
              <a:rPr lang="it-IT" sz="1800" dirty="0" err="1">
                <a:latin typeface="Comfortaa"/>
                <a:ea typeface="Comfortaa"/>
                <a:cs typeface="Comfortaa"/>
                <a:sym typeface="Comfortaa"/>
              </a:rPr>
              <a:t>thread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pari a 2 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con un numero di core fisici massimi (</a:t>
            </a:r>
            <a:r>
              <a:rPr lang="it-IT" sz="1800" dirty="0" err="1">
                <a:latin typeface="Comfortaa"/>
                <a:ea typeface="Comfortaa"/>
                <a:cs typeface="Comfortaa"/>
                <a:sym typeface="Comfortaa"/>
              </a:rPr>
              <a:t>thread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pari a 3)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con </a:t>
            </a:r>
            <a:r>
              <a:rPr lang="it-IT" sz="1800" dirty="0" err="1">
                <a:latin typeface="Comfortaa"/>
                <a:ea typeface="Comfortaa"/>
                <a:cs typeface="Comfortaa"/>
                <a:sym typeface="Comfortaa"/>
              </a:rPr>
              <a:t>thread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massimi(pari a 7) </a:t>
            </a:r>
          </a:p>
          <a:p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Ognuno di questi test è stato ripetuto almeno 10 volte per avere una stima più accurata dei tempi.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endParaRPr lang="it-IT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40688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Dataset</a:t>
            </a: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Utilizzati</a:t>
            </a:r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01700"/>
              </p:ext>
            </p:extLst>
          </p:nvPr>
        </p:nvGraphicFramePr>
        <p:xfrm>
          <a:off x="278299" y="1937897"/>
          <a:ext cx="11405708" cy="24955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851427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2851427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2851427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2851427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</a:tblGrid>
              <a:tr h="499112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Nome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Attributi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Righe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Dimensioni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4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7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118 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13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108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6 KB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5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624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7 KB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13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131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6,1 KB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4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31" y="5558494"/>
            <a:ext cx="1732684" cy="129951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897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278303" y="112568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</a:t>
            </a: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562328"/>
              </p:ext>
            </p:extLst>
          </p:nvPr>
        </p:nvGraphicFramePr>
        <p:xfrm>
          <a:off x="308607" y="1106719"/>
          <a:ext cx="8419760" cy="1973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83952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5093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2, 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5093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215s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860s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8000s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6144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0, 172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36144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300s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850s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10000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278299" y="709832"/>
            <a:ext cx="3860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in sequenziale</a:t>
            </a:r>
            <a:endParaRPr lang="it-IT" sz="2000" b="1" dirty="0"/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02276"/>
              </p:ext>
            </p:extLst>
          </p:nvPr>
        </p:nvGraphicFramePr>
        <p:xfrm>
          <a:off x="278301" y="3570613"/>
          <a:ext cx="8450065" cy="19700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0013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002s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190s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730s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7400s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125s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15539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250s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600s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9800s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  <p:sp>
        <p:nvSpPr>
          <p:cNvPr id="10" name="Rettangolo 9"/>
          <p:cNvSpPr/>
          <p:nvPr/>
        </p:nvSpPr>
        <p:spPr>
          <a:xfrm>
            <a:off x="203012" y="3122172"/>
            <a:ext cx="3640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con 2 </a:t>
            </a:r>
            <a:r>
              <a:rPr lang="it-IT" sz="20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8115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 cleaning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26275" y="1682275"/>
            <a:ext cx="56679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Ridurre 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anomalie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individuando vincoli di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integrità tra dati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Utilizzo di strumenti come 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dipendenze funzionali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per la ricerca di vincoli di integrità.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900" y="2284352"/>
            <a:ext cx="4690075" cy="26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7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31" y="5558494"/>
            <a:ext cx="1732684" cy="129951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897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278303" y="112568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</a:t>
            </a:r>
          </a:p>
        </p:txBody>
      </p:sp>
      <p:sp>
        <p:nvSpPr>
          <p:cNvPr id="2" name="Rettangolo 1"/>
          <p:cNvSpPr/>
          <p:nvPr/>
        </p:nvSpPr>
        <p:spPr>
          <a:xfrm>
            <a:off x="203010" y="681028"/>
            <a:ext cx="6421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con numero di core fisici massimi</a:t>
            </a:r>
            <a:endParaRPr lang="it-IT" sz="2000" b="1" dirty="0"/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908099"/>
              </p:ext>
            </p:extLst>
          </p:nvPr>
        </p:nvGraphicFramePr>
        <p:xfrm>
          <a:off x="278301" y="3570613"/>
          <a:ext cx="8450065" cy="19700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0013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002s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190s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730s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15539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220s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510s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9200s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  <p:sp>
        <p:nvSpPr>
          <p:cNvPr id="10" name="Rettangolo 9"/>
          <p:cNvSpPr/>
          <p:nvPr/>
        </p:nvSpPr>
        <p:spPr>
          <a:xfrm>
            <a:off x="203007" y="3122172"/>
            <a:ext cx="3631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con 7 </a:t>
            </a:r>
            <a:r>
              <a:rPr lang="it-IT" sz="20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lang="it-IT" sz="2000" b="1" dirty="0"/>
          </a:p>
        </p:txBody>
      </p:sp>
      <p:graphicFrame>
        <p:nvGraphicFramePr>
          <p:cNvPr id="11" name="Tabel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2539"/>
              </p:ext>
            </p:extLst>
          </p:nvPr>
        </p:nvGraphicFramePr>
        <p:xfrm>
          <a:off x="278301" y="1081137"/>
          <a:ext cx="8450065" cy="19700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0013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002s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190s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730s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7200s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110s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15539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250s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570s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9700s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3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Considerazioni finali su </a:t>
            </a: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testing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399673" y="2292191"/>
            <a:ext cx="7601719" cy="25384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800" dirty="0">
                <a:latin typeface="Comfortaa" panose="00000500000000000000" pitchFamily="2" charset="0"/>
              </a:rPr>
              <a:t>Possiamo notare che per </a:t>
            </a:r>
            <a:r>
              <a:rPr lang="it-IT" sz="1800" dirty="0" err="1">
                <a:latin typeface="Comfortaa" panose="00000500000000000000" pitchFamily="2" charset="0"/>
              </a:rPr>
              <a:t>dataset</a:t>
            </a:r>
            <a:r>
              <a:rPr lang="it-IT" sz="1800" dirty="0">
                <a:latin typeface="Comfortaa" panose="00000500000000000000" pitchFamily="2" charset="0"/>
              </a:rPr>
              <a:t> di piccole dimensioni, il fatto di utilizzare più </a:t>
            </a:r>
            <a:r>
              <a:rPr lang="it-IT" sz="1800" dirty="0" err="1">
                <a:latin typeface="Comfortaa" panose="00000500000000000000" pitchFamily="2" charset="0"/>
              </a:rPr>
              <a:t>thread</a:t>
            </a:r>
            <a:r>
              <a:rPr lang="it-IT" sz="1800" dirty="0">
                <a:latin typeface="Comfortaa" panose="00000500000000000000" pitchFamily="2" charset="0"/>
              </a:rPr>
              <a:t> porta a delle piccole inflessioni delle prestazioni. </a:t>
            </a:r>
            <a:r>
              <a:rPr lang="it-IT" sz="1800" dirty="0" smtClean="0">
                <a:latin typeface="Comfortaa" panose="00000500000000000000" pitchFamily="2" charset="0"/>
              </a:rPr>
              <a:t>Questo comportamento </a:t>
            </a:r>
            <a:r>
              <a:rPr lang="it-IT" sz="1800" dirty="0">
                <a:latin typeface="Comfortaa" panose="00000500000000000000" pitchFamily="2" charset="0"/>
              </a:rPr>
              <a:t>è dovuto alla sincronizzazione applicata da AKKA ai </a:t>
            </a:r>
            <a:r>
              <a:rPr lang="it-IT" sz="1800" dirty="0" err="1">
                <a:latin typeface="Comfortaa" panose="00000500000000000000" pitchFamily="2" charset="0"/>
              </a:rPr>
              <a:t>thread</a:t>
            </a:r>
            <a:r>
              <a:rPr lang="it-IT" sz="1800" dirty="0">
                <a:latin typeface="Comfortaa" panose="00000500000000000000" pitchFamily="2" charset="0"/>
              </a:rPr>
              <a:t>. Siccome la mole di lavoro per ogni singolo </a:t>
            </a:r>
            <a:r>
              <a:rPr lang="it-IT" sz="1800" dirty="0" err="1">
                <a:latin typeface="Comfortaa" panose="00000500000000000000" pitchFamily="2" charset="0"/>
              </a:rPr>
              <a:t>thread</a:t>
            </a:r>
            <a:r>
              <a:rPr lang="it-IT" sz="1800" dirty="0">
                <a:latin typeface="Comfortaa" panose="00000500000000000000" pitchFamily="2" charset="0"/>
              </a:rPr>
              <a:t> è insignificante,  allora il tempo maggiore viene impiegato per la gestione attraverso il container(</a:t>
            </a:r>
            <a:r>
              <a:rPr lang="it-IT" sz="1800" dirty="0" err="1">
                <a:latin typeface="Comfortaa" panose="00000500000000000000" pitchFamily="2" charset="0"/>
              </a:rPr>
              <a:t>Actor</a:t>
            </a:r>
            <a:r>
              <a:rPr lang="it-IT" sz="1800" dirty="0">
                <a:latin typeface="Comfortaa" panose="00000500000000000000" pitchFamily="2" charset="0"/>
              </a:rPr>
              <a:t> System).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3" y="1100763"/>
            <a:ext cx="3800604" cy="3800604"/>
          </a:xfrm>
          <a:prstGeom prst="rect">
            <a:avLst/>
          </a:prstGeom>
        </p:spPr>
      </p:pic>
      <p:pic>
        <p:nvPicPr>
          <p:cNvPr id="9" name="Shape 4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50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1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3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Riflessioni</a:t>
            </a:r>
          </a:p>
          <a:p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526287" y="1134116"/>
            <a:ext cx="7807480" cy="34153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800" b="1" dirty="0">
                <a:latin typeface="Comfortaa" panose="00000500000000000000" pitchFamily="2" charset="0"/>
              </a:rPr>
              <a:t>Miglioramento utilizzo memoria: </a:t>
            </a:r>
            <a:r>
              <a:rPr lang="it-IT" sz="1800" dirty="0">
                <a:latin typeface="Comfortaa" panose="00000500000000000000" pitchFamily="2" charset="0"/>
              </a:rPr>
              <a:t>Durante la fase di </a:t>
            </a:r>
            <a:r>
              <a:rPr lang="it-IT" sz="1800" dirty="0" err="1">
                <a:latin typeface="Comfortaa" panose="00000500000000000000" pitchFamily="2" charset="0"/>
              </a:rPr>
              <a:t>testing</a:t>
            </a:r>
            <a:r>
              <a:rPr lang="it-IT" sz="1800" dirty="0">
                <a:latin typeface="Comfortaa" panose="00000500000000000000" pitchFamily="2" charset="0"/>
              </a:rPr>
              <a:t>, si è notato che l'utilizzo della memoria in questo algoritmo genera molti problemi su alcuni </a:t>
            </a:r>
            <a:r>
              <a:rPr lang="it-IT" sz="1800" dirty="0" err="1">
                <a:latin typeface="Comfortaa" panose="00000500000000000000" pitchFamily="2" charset="0"/>
              </a:rPr>
              <a:t>dataset</a:t>
            </a:r>
            <a:r>
              <a:rPr lang="it-IT" sz="1800" dirty="0">
                <a:latin typeface="Comfortaa" panose="00000500000000000000" pitchFamily="2" charset="0"/>
              </a:rPr>
              <a:t> di grandi dimensioni. Poiché vengono mantenute alcune strutture dati in memoria principale che in alcuni casi ne saturano la capacità.</a:t>
            </a:r>
          </a:p>
          <a:p>
            <a:r>
              <a:rPr lang="it-IT" sz="1800" dirty="0">
                <a:latin typeface="Comfortaa" panose="00000500000000000000" pitchFamily="2" charset="0"/>
              </a:rPr>
              <a:t>Già  durante la fase di lavoro si è cercato di sopperire a questa problematica implementando  una seconda versione dell'algoritmo che mantiene la matrice delle distanze in memoria secondaria.</a:t>
            </a:r>
          </a:p>
          <a:p>
            <a:r>
              <a:rPr lang="it-IT" sz="1800" b="1" dirty="0">
                <a:latin typeface="Comfortaa" panose="00000500000000000000" pitchFamily="2" charset="0"/>
              </a:rPr>
              <a:t>Lavori futuri: </a:t>
            </a:r>
            <a:r>
              <a:rPr lang="it-IT" sz="1800" dirty="0">
                <a:latin typeface="Comfortaa" panose="00000500000000000000" pitchFamily="2" charset="0"/>
              </a:rPr>
              <a:t>saranno quelli di migliorare la gestione di tali database. In alternativa potrebbero essere ricercate altre soluzioni per l'ottimizzazione della memoria.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42" y="1244029"/>
            <a:ext cx="3468487" cy="210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tangolo 3"/>
          <p:cNvSpPr/>
          <p:nvPr/>
        </p:nvSpPr>
        <p:spPr>
          <a:xfrm>
            <a:off x="4725389" y="4830568"/>
            <a:ext cx="7466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latin typeface="Comfortaa" panose="00000500000000000000" pitchFamily="2" charset="0"/>
              </a:rPr>
              <a:t>Distribuzione:</a:t>
            </a:r>
            <a:r>
              <a:rPr lang="it-IT" sz="1800" dirty="0">
                <a:latin typeface="Comfortaa" panose="00000500000000000000" pitchFamily="2" charset="0"/>
              </a:rPr>
              <a:t> Tale progettazione e l'utilizzo della tecnologia AKKA rende l'algoritmo già pronto alla distribuzione. Questo tipo di miglioramento permetterebbe un incremento maggiore delle prestazioni su </a:t>
            </a:r>
            <a:r>
              <a:rPr lang="it-IT" sz="1800" dirty="0" err="1">
                <a:latin typeface="Comfortaa" panose="00000500000000000000" pitchFamily="2" charset="0"/>
              </a:rPr>
              <a:t>dataset</a:t>
            </a:r>
            <a:r>
              <a:rPr lang="it-IT" sz="1800" dirty="0">
                <a:latin typeface="Comfortaa" panose="00000500000000000000" pitchFamily="2" charset="0"/>
              </a:rPr>
              <a:t> di dimensioni notevoli.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4935432"/>
            <a:ext cx="2438621" cy="1641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hape 4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3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3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0" y="2584119"/>
            <a:ext cx="12192000" cy="16166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it-IT" sz="7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Grazie per l’attenzione!</a:t>
            </a:r>
          </a:p>
        </p:txBody>
      </p:sp>
      <p:pic>
        <p:nvPicPr>
          <p:cNvPr id="6" name="Shape 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93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Il problema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526275" y="1682275"/>
            <a:ext cx="5667900" cy="189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Vogliamo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creare un algoritmo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che automatizzi il processo di ricerca delle anomalie attraverso 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dipendenze funzionali rilassate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471" y="1948663"/>
            <a:ext cx="4348349" cy="2887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8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Dipendenze funzionali canoniche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Dipendenze funzionali rilassate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Scoperta RFD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47437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Dipendenze funzionali canoniche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26275" y="1662950"/>
            <a:ext cx="5667900" cy="189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Una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dipendenza funzionale (FD)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è un vincolo di integrità che descrive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legami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tra attributi di una relazione.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75" y="3406875"/>
            <a:ext cx="4698250" cy="3170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Shape 159"/>
          <p:cNvGraphicFramePr/>
          <p:nvPr/>
        </p:nvGraphicFramePr>
        <p:xfrm>
          <a:off x="5680093" y="2705222"/>
          <a:ext cx="6072225" cy="1854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ZipCode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11230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Brooklyn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0" name="Shape 1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8151" y="5044238"/>
            <a:ext cx="3956100" cy="5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5680100" y="3076075"/>
            <a:ext cx="1993800" cy="74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704175" y="3076075"/>
            <a:ext cx="4048200" cy="74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2155,98"/>
  <p:tag name="LATEXADDIN" val="\documentclass{article}&#10;\usepackage{amsmath}&#10;\pagestyle{empty}&#10;\begin{document}&#10;&#10;$ReleaseDate_{(\leq 0)} \rightarrow ExecutionDate_{(\leq 3)}$&#10;&#10;&#10;\end{document}"/>
  <p:tag name="IGUANATEXSIZE" val="20"/>
  <p:tag name="IGUANATEXCURSOR" val="12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578,553"/>
  <p:tag name="LATEXADDIN" val="\documentclass{article}&#10;\usepackage{amsmath}&#10;\pagestyle{empty}&#10;\begin{document}&#10;&#10;$(m_{1},\dots,m_{i-1},m_{i+1},\dots,m_{n})$ &#10;&#10;&#10;\end{document}"/>
  <p:tag name="IGUANATEXSIZE" val="14"/>
  <p:tag name="IGUANATEXCURSOR" val="12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425,9468"/>
  <p:tag name="LATEXADDIN" val="\documentclass{article}&#10;\usepackage{amsmath}&#10;\pagestyle{empty}&#10;\begin{document}&#10; $m_{j}&lt;p_{j}$&#10;&#10;&#10;\end{document}"/>
  <p:tag name="IGUANATEXSIZE" val="20"/>
  <p:tag name="IGUANATEXCURSOR" val="9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pagestyle{empty}&#10;\begin{document}&#10;&#10; $m_{i-\epsilon} \geq p_{i}$ con $p_{i}=t_{l}[X_{i}]$&#10;&#10;&#10;\end{document}"/>
  <p:tag name="IGUANATEXSIZE" val="20"/>
  <p:tag name="IGUANATEXCURSOR" val="13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26,247"/>
  <p:tag name="LATEXADDIN" val="\documentclass{article}&#10;\usepackage{amsmath}&#10;\pagestyle{empty}&#10;\begin{document}&#10;&#10;$\alpha_{k} \geq p_{i}$ per ogni $k \in [0,j-1]$ e $k \neq i$&#10;&#10;&#10;\end{document}"/>
  <p:tag name="IGUANATEXSIZE" val="20"/>
  <p:tag name="IGUANATEXCURSOR" val="14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6,472"/>
  <p:tag name="LATEXADDIN" val="\documentclass{article}&#10;\usepackage{amsmath}&#10;\pagestyle{empty}&#10;\begin{document}&#10;&#10;&#10;$m_{k'} \geq p_{k'}$ per ogni $k' \in [j+1,n]$ e $k' \neq i$&#10;&#10;\end{document}"/>
  <p:tag name="IGUANATEXSIZE" val="20"/>
  <p:tag name="IGUANATEXCURSOR" val="14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784,777"/>
  <p:tag name="LATEXADDIN" val="\documentclass{article}&#10;\usepackage{amsmath}&#10;\pagestyle{empty}&#10;\begin{document}&#10;&#10;&#10;$(\alpha_{1},\dots,\alpha_{i-1},m_{i-\epsilon},\alpha_{i+1},\dots,\alpha_{n})$ &#10;&#10;\end{document}"/>
  <p:tag name="IGUANATEXSIZE" val="20"/>
  <p:tag name="IGUANATEXCURSOR" val="16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635,1707"/>
  <p:tag name="LATEXADDIN" val="\documentclass{article}&#10;\usepackage{amsmath}&#10;\pagestyle{empty}&#10;\begin{document}&#10;$\alpha_{j}= p_{j} -\epsilon$.&#10;&#10;&#10;&#10;\end{document}"/>
  <p:tag name="IGUANATEXSIZE" val="20"/>
  <p:tag name="IGUANATEXCURSOR" val="11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784,777"/>
  <p:tag name="LATEXADDIN" val="\documentclass{article}&#10;\usepackage{amsmath}&#10;\pagestyle{empty}&#10;\begin{document}&#10;&#10;&#10;$(\alpha_{1},\dots,\alpha_{i-1},m_{i-\epsilon},\alpha_{i+1},\dots,\alpha_{n})$ &#10;&#10;\end{document}"/>
  <p:tag name="IGUANATEXSIZE" val="20"/>
  <p:tag name="IGUANATEXCURSOR" val="16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2306"/>
  <p:tag name="ORIGINALWIDTH" val="4005,999"/>
  <p:tag name="LATEXADDIN" val="\documentclass{article}&#10;\usepackage{amsmath}&#10;\pagestyle{empty}&#10;\begin{document}&#10;&#10;&#10;$ X_{1_{(\leq \alpha_{1})}},\dots,X_{i-1_{(\leq \alpha_{i-1})}},X_{i_{(\leq m_{i-\epsilon})}},X_{i+1_{(\leq \alpha_{i+1})}},\dots,X_{n_{(\leq \alpha_{n})}} \rightarrow A_{(\leq next(k))}$&#10;&#10;\end{document}"/>
  <p:tag name="IGUANATEXSIZE" val="20"/>
  <p:tag name="IGUANATEXCURSOR" val="2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578,553"/>
  <p:tag name="LATEXADDIN" val="\documentclass{article}&#10;\usepackage{amsmath}&#10;\pagestyle{empty}&#10;\begin{document}&#10;&#10;$(m_{1},\dots,m_{i-1},m_{i+1},\dots,m_{n})$ &#10;&#10;&#10;\end{document}"/>
  <p:tag name="IGUANATEXSIZE" val="14"/>
  <p:tag name="IGUANATEXCURSOR" val="12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702,287"/>
  <p:tag name="LATEXADDIN" val="\documentclass{article}&#10;\usepackage{amsmath}&#10;\pagestyle{empty}&#10;\begin{document}&#10;&#10;$X_{1_{(\leq m_{1}-\epsilon)}} X_{2_{(\leq \alpha_{2})}}\rightarrow A_{(\leq next(k))}$&#10;&#10;&#10;\end{document}"/>
  <p:tag name="IGUANATEXSIZE" val="20"/>
  <p:tag name="IGUANATEXCURSOR" val="16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425,9468"/>
  <p:tag name="LATEXADDIN" val="\documentclass{article}&#10;\usepackage{amsmath}&#10;\pagestyle{empty}&#10;\begin{document}&#10; $m_{j}&lt;p_{j}$&#10;&#10;&#10;\end{document}"/>
  <p:tag name="IGUANATEXSIZE" val="20"/>
  <p:tag name="IGUANATEXCURSOR" val="9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pagestyle{empty}&#10;\begin{document}&#10;&#10; $m_{i-\epsilon} \geq p_{i}$ con $p_{i}=t_{l}[X_{i}]$&#10;&#10;&#10;\end{document}"/>
  <p:tag name="IGUANATEXSIZE" val="20"/>
  <p:tag name="IGUANATEXCURSOR" val="13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26,247"/>
  <p:tag name="LATEXADDIN" val="\documentclass{article}&#10;\usepackage{amsmath}&#10;\pagestyle{empty}&#10;\begin{document}&#10;&#10;$\alpha_{k} \geq p_{i}$ per ogni $k \in [0,j-1]$ e $k \neq i$&#10;&#10;&#10;\end{document}"/>
  <p:tag name="IGUANATEXSIZE" val="20"/>
  <p:tag name="IGUANATEXCURSOR" val="14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635,1707"/>
  <p:tag name="LATEXADDIN" val="\documentclass{article}&#10;\usepackage{amsmath}&#10;\pagestyle{empty}&#10;\begin{document}&#10;$\alpha_{j}= p_{j} -\epsilon$.&#10;&#10;&#10;&#10;\end{document}"/>
  <p:tag name="IGUANATEXSIZE" val="20"/>
  <p:tag name="IGUANATEXCURSOR" val="11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032,246"/>
  <p:tag name="LATEXADDIN" val="\documentclass{article}&#10;\usepackage{amsmath}&#10;\pagestyle{empty}&#10;\begin{document}&#10;&#10;$\exists m_{k'} \geq p_{k'}$ con $k' \in [j+1,n]$ e $k' \neq i$&#10;&#10;&#10;\end{document}"/>
  <p:tag name="IGUANATEXSIZE" val="20"/>
  <p:tag name="IGUANATEXCURSOR" val="14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2321"/>
  <p:tag name="ORIGINALWIDTH" val="1702,287"/>
  <p:tag name="LATEXADDIN" val="\documentclass{article}&#10;\usepackage{amsmath}&#10;\pagestyle{empty}&#10;\begin{document}&#10;&#10;$ X_{1_{(\leq \alpha_{2})}} X_{2_{(\leq m_{2}-\epsilon)}}\rightarrow A_{(\leq next(k))}$&#10;&#10;&#10;\end{document}"/>
  <p:tag name="IGUANATEXSIZE" val="20"/>
  <p:tag name="IGUANATEXCURSOR" val="1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975,253"/>
  <p:tag name="LATEXADDIN" val="\documentclass{article}&#10;\usepackage{amsmath}&#10;\pagestyle{empty}&#10;\begin{document}&#10;&#10;$m_{j}&lt;p_{j}$, e $m_{i-\epsilon} \geq p_{i}$ con $p_{i}=t_{l}[X_{i}]$&#10;&#10;&#10;\end{document}"/>
  <p:tag name="IGUANATEXSIZE" val="20"/>
  <p:tag name="IGUANATEXCURSOR" val="15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635,1707"/>
  <p:tag name="LATEXADDIN" val="\documentclass{article}&#10;\usepackage{amsmath}&#10;\pagestyle{empty}&#10;\begin{document}&#10;$\alpha_{j}= p_{j} -\epsilon$.&#10;&#10;&#10;&#10;\end{document}"/>
  <p:tag name="IGUANATEXSIZE" val="20"/>
  <p:tag name="IGUANATEXCURSOR" val="11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702,287"/>
  <p:tag name="LATEXADDIN" val="\documentclass{article}&#10;\usepackage{amsmath}&#10;\pagestyle{empty}&#10;\begin{document}&#10;&#10;$X_{1_{(\leq m_{1}-\epsilon)}} X_{2_{(\leq \alpha_{2})}}\rightarrow A_{(\leq next(k))}$&#10;&#10;&#10;\end{document}"/>
  <p:tag name="IGUANATEXSIZE" val="20"/>
  <p:tag name="IGUANATEXCURSOR" val="16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2321"/>
  <p:tag name="ORIGINALWIDTH" val="1702,287"/>
  <p:tag name="LATEXADDIN" val="\documentclass{article}&#10;\usepackage{amsmath}&#10;\pagestyle{empty}&#10;\begin{document}&#10;&#10;$ X_{1_{(\leq \alpha_{2})}} X_{2_{(\leq m_{2}-\epsilon)}}\rightarrow A_{(\leq next(k))}$&#10;&#10;&#10;\end{document}"/>
  <p:tag name="IGUANATEXSIZE" val="20"/>
  <p:tag name="IGUANATEXCURSOR" val="1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3223,097"/>
  <p:tag name="LATEXADDIN" val="\documentclass{article}&#10;\usepackage{amsmath}&#10;\pagestyle{empty}&#10;\begin{document}&#10;&#10;$ IDCheck_{(\leq 0)},PrescriptionDate_{(\leq 4)}\rightarrow ExecutionDate_{(\leq 3)}$&#10;&#10;&#10;\end{document}"/>
  <p:tag name="IGUANATEXSIZE" val="20"/>
  <p:tag name="IGUANATEXCURSOR" val="10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2306"/>
  <p:tag name="ORIGINALWIDTH" val="4005,999"/>
  <p:tag name="LATEXADDIN" val="\documentclass{article}&#10;\usepackage{amsmath}&#10;\pagestyle{empty}&#10;\begin{document}&#10;&#10;&#10;$ X_{1_{(\leq \alpha_{1})}},\dots,X_{i-1_{(\leq \alpha_{i-1})}},X_{i_{(\leq m_{i-\epsilon})}},X_{i+1_{(\leq \alpha_{i+1})}},\dots,X_{n_{(\leq \alpha_{n})}} \rightarrow A_{(\leq next(k))}$&#10;&#10;\end{document}"/>
  <p:tag name="IGUANATEXSIZE" val="20"/>
  <p:tag name="IGUANATEXCURSOR" val="2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3204</Words>
  <Application>Microsoft Office PowerPoint</Application>
  <PresentationFormat>Widescreen</PresentationFormat>
  <Paragraphs>1934</Paragraphs>
  <Slides>64</Slides>
  <Notes>64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70" baseType="lpstr">
      <vt:lpstr>Comfortaa</vt:lpstr>
      <vt:lpstr>Arial</vt:lpstr>
      <vt:lpstr>Calibri</vt:lpstr>
      <vt:lpstr>Candara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Giovanni Leo</cp:lastModifiedBy>
  <cp:revision>58</cp:revision>
  <dcterms:modified xsi:type="dcterms:W3CDTF">2017-12-13T16:46:30Z</dcterms:modified>
</cp:coreProperties>
</file>